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  <p:sldMasterId id="2147483830" r:id="rId5"/>
  </p:sldMasterIdLst>
  <p:notesMasterIdLst>
    <p:notesMasterId r:id="rId23"/>
  </p:notesMasterIdLst>
  <p:handoutMasterIdLst>
    <p:handoutMasterId r:id="rId24"/>
  </p:handoutMasterIdLst>
  <p:sldIdLst>
    <p:sldId id="661" r:id="rId6"/>
    <p:sldId id="967" r:id="rId7"/>
    <p:sldId id="968" r:id="rId8"/>
    <p:sldId id="969" r:id="rId9"/>
    <p:sldId id="979" r:id="rId10"/>
    <p:sldId id="970" r:id="rId11"/>
    <p:sldId id="971" r:id="rId12"/>
    <p:sldId id="972" r:id="rId13"/>
    <p:sldId id="973" r:id="rId14"/>
    <p:sldId id="974" r:id="rId15"/>
    <p:sldId id="975" r:id="rId16"/>
    <p:sldId id="976" r:id="rId17"/>
    <p:sldId id="977" r:id="rId18"/>
    <p:sldId id="978" r:id="rId19"/>
    <p:sldId id="980" r:id="rId20"/>
    <p:sldId id="981" r:id="rId21"/>
    <p:sldId id="898" r:id="rId22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18FC"/>
    <a:srgbClr val="FFFF99"/>
    <a:srgbClr val="1E1AB0"/>
    <a:srgbClr val="15127C"/>
    <a:srgbClr val="0E02B0"/>
    <a:srgbClr val="1103C9"/>
    <a:srgbClr val="4920F8"/>
    <a:srgbClr val="FFFF00"/>
    <a:srgbClr val="7F7F7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9" autoAdjust="0"/>
    <p:restoredTop sz="78740" autoAdjust="0"/>
  </p:normalViewPr>
  <p:slideViewPr>
    <p:cSldViewPr snapToGrid="0">
      <p:cViewPr varScale="1">
        <p:scale>
          <a:sx n="58" d="100"/>
          <a:sy n="58" d="100"/>
        </p:scale>
        <p:origin x="62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cstudy.org/glossary/%EA%B2%B0%EC%A0%95%EB%A1%A0%EC%A0%81-%EB%AA%A8%EB%8D%B8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outta.ai/129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onheo91.tistory.com/9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eow.tistory.com/6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laiml.tistory.com/entry/Improved-DDPM-Improved-Denoising-Diffusion-Probabilistic-Models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a3.github.io/blog/diffusionpaper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imjy99.github.io/%EB%85%BC%EB%AC%B8%EB%A6%AC%EB%B7%B0/iddp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/>
              <a:t>L_hybrid</a:t>
            </a:r>
            <a:r>
              <a:rPr lang="ko-KR" altLang="en-US"/>
              <a:t> </a:t>
            </a:r>
            <a:r>
              <a:rPr lang="en-US" altLang="ko-KR"/>
              <a:t>+ cosine schedule </a:t>
            </a:r>
            <a:r>
              <a:rPr lang="ko-KR" altLang="en-US"/>
              <a:t>사용 ⇒ </a:t>
            </a:r>
            <a:r>
              <a:rPr lang="en-US" altLang="ko-KR"/>
              <a:t>Ho et al.</a:t>
            </a:r>
            <a:r>
              <a:rPr lang="ko-KR" altLang="en-US"/>
              <a:t>과 유사한 </a:t>
            </a:r>
            <a:r>
              <a:rPr lang="en-US" altLang="ko-KR"/>
              <a:t>FID, log-likelihood</a:t>
            </a:r>
            <a:r>
              <a:rPr lang="ko-KR" altLang="en-US"/>
              <a:t>가 향상됨</a:t>
            </a:r>
          </a:p>
          <a:p>
            <a:r>
              <a:rPr lang="en-US" altLang="ko-KR" b="1"/>
              <a:t>L_vlb</a:t>
            </a:r>
            <a:r>
              <a:rPr lang="ko-KR" altLang="en-US"/>
              <a:t> ⇒ </a:t>
            </a:r>
            <a:r>
              <a:rPr lang="en-US" altLang="ko-KR"/>
              <a:t>log-likelihood </a:t>
            </a:r>
            <a:r>
              <a:rPr lang="ko-KR" altLang="en-US"/>
              <a:t>추가 향상</a:t>
            </a:r>
            <a:r>
              <a:rPr lang="en-US" altLang="ko-KR"/>
              <a:t>, </a:t>
            </a:r>
            <a:r>
              <a:rPr lang="ko-KR" altLang="en-US"/>
              <a:t>그러나 </a:t>
            </a:r>
            <a:r>
              <a:rPr lang="en-US" altLang="ko-KR"/>
              <a:t>FID </a:t>
            </a:r>
            <a:r>
              <a:rPr lang="ko-KR" altLang="en-US"/>
              <a:t>높아짐</a:t>
            </a:r>
          </a:p>
          <a:p>
            <a:r>
              <a:rPr lang="ko-KR" altLang="en-US"/>
              <a:t>그래서 저자들은 일반적으로 샘플 품질 떨어지지 않으면서 </a:t>
            </a:r>
            <a:r>
              <a:rPr lang="en-US" altLang="ko-KR"/>
              <a:t>log-likelihood </a:t>
            </a:r>
            <a:r>
              <a:rPr lang="ko-KR" altLang="en-US"/>
              <a:t>높여주는 </a:t>
            </a:r>
            <a:r>
              <a:rPr lang="en-US" altLang="ko-KR"/>
              <a:t>L_hybrid</a:t>
            </a:r>
            <a:r>
              <a:rPr lang="ko-KR" altLang="en-US"/>
              <a:t>를 선호함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오른쪽 그림은 </a:t>
            </a:r>
            <a:r>
              <a:rPr lang="en-US" altLang="ko-KR"/>
              <a:t>log-likelihood </a:t>
            </a:r>
            <a:r>
              <a:rPr lang="ko-KR" altLang="en-US"/>
              <a:t>결과임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다른 </a:t>
            </a:r>
            <a:r>
              <a:rPr lang="en-US" altLang="ko-KR"/>
              <a:t>convolution </a:t>
            </a:r>
            <a:r>
              <a:rPr lang="ko-KR" altLang="en-US"/>
              <a:t>모델들과 비교하면 경쟁력 있지만</a:t>
            </a:r>
            <a:r>
              <a:rPr lang="en-US" altLang="ko-KR"/>
              <a:t>,  transformer </a:t>
            </a:r>
            <a:r>
              <a:rPr lang="ko-KR" altLang="en-US"/>
              <a:t>모델과 비교하면 경쟁력 떨어짐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83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DDIM</a:t>
            </a:r>
          </a:p>
          <a:p>
            <a:r>
              <a:rPr lang="en-US" altLang="ko-KR" dirty="0"/>
              <a:t>DDPM</a:t>
            </a:r>
            <a:r>
              <a:rPr lang="ko-KR" altLang="en-US" dirty="0"/>
              <a:t>에서 빠른 샘플링 알고리즘을 추가한 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DDPM</a:t>
            </a:r>
            <a:r>
              <a:rPr lang="ko-KR" altLang="en-US" b="1" dirty="0"/>
              <a:t>의 </a:t>
            </a:r>
            <a:r>
              <a:rPr lang="en-US" altLang="ko-KR" b="1" dirty="0"/>
              <a:t>Markov Chain </a:t>
            </a:r>
            <a:r>
              <a:rPr lang="ko-KR" altLang="en-US" b="1" dirty="0"/>
              <a:t>프로세스를 </a:t>
            </a:r>
            <a:r>
              <a:rPr lang="en-US" altLang="ko-KR" b="1" dirty="0"/>
              <a:t>non-Markovian</a:t>
            </a:r>
            <a:r>
              <a:rPr lang="ko-KR" altLang="en-US" b="1" dirty="0"/>
              <a:t>으로 일반화하여 더 </a:t>
            </a:r>
            <a:r>
              <a:rPr lang="ko-KR" altLang="en-US" b="1" dirty="0" err="1"/>
              <a:t>결정론적인</a:t>
            </a:r>
            <a:r>
              <a:rPr lang="en-US" altLang="ko-KR" b="1" dirty="0"/>
              <a:t>(deterministic) </a:t>
            </a:r>
            <a:r>
              <a:rPr lang="ko-KR" altLang="en-US" b="1" dirty="0"/>
              <a:t>생성 프로세스를 학습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결정론적 변환</a:t>
            </a:r>
            <a:r>
              <a:rPr lang="en-US" altLang="ko-KR" dirty="0"/>
              <a:t>: DDIM</a:t>
            </a:r>
            <a:r>
              <a:rPr lang="ko-KR" altLang="en-US" dirty="0"/>
              <a:t>은 주어진 노이즈에서 항상 같은 이미지를 생성함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같은 입력</a:t>
            </a:r>
            <a:r>
              <a:rPr lang="en-US" altLang="ko-KR" dirty="0"/>
              <a:t>(</a:t>
            </a:r>
            <a:r>
              <a:rPr lang="ko-KR" altLang="en-US" dirty="0"/>
              <a:t>노이즈</a:t>
            </a:r>
            <a:r>
              <a:rPr lang="en-US" altLang="ko-KR" dirty="0"/>
              <a:t>)</a:t>
            </a:r>
            <a:r>
              <a:rPr lang="ko-KR" altLang="en-US" dirty="0"/>
              <a:t>에 대해 항상 동일한 출력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  <a:r>
              <a:rPr lang="en-US" altLang="ko-KR" dirty="0">
                <a:hlinkClick r:id="rId3"/>
              </a:rPr>
              <a:t>2</a:t>
            </a:r>
            <a:r>
              <a:rPr lang="en-US" altLang="ko-KR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예측 가능성</a:t>
            </a:r>
            <a:r>
              <a:rPr lang="en-US" altLang="ko-KR" dirty="0"/>
              <a:t>: </a:t>
            </a:r>
            <a:r>
              <a:rPr lang="ko-KR" altLang="en-US" dirty="0"/>
              <a:t>이러한 결정론적 특성으로 인해</a:t>
            </a:r>
            <a:r>
              <a:rPr lang="en-US" altLang="ko-KR" dirty="0"/>
              <a:t>, DDIM</a:t>
            </a:r>
            <a:r>
              <a:rPr lang="ko-KR" altLang="en-US" dirty="0"/>
              <a:t>은 생성 과정이 더 예측 가능하고 일관</a:t>
            </a:r>
            <a:r>
              <a:rPr lang="en-US" altLang="ko-KR" dirty="0">
                <a:hlinkClick r:id="rId4"/>
              </a:rPr>
              <a:t>4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빠른 샘플링</a:t>
            </a:r>
            <a:r>
              <a:rPr lang="en-US" altLang="ko-KR" dirty="0"/>
              <a:t>: </a:t>
            </a:r>
            <a:r>
              <a:rPr lang="ko-KR" altLang="en-US" dirty="0"/>
              <a:t>결정론적 과정 덕분에 </a:t>
            </a:r>
            <a:r>
              <a:rPr lang="en-US" altLang="ko-KR" dirty="0"/>
              <a:t>DDIM</a:t>
            </a:r>
            <a:r>
              <a:rPr lang="ko-KR" altLang="en-US" dirty="0"/>
              <a:t>은 </a:t>
            </a:r>
            <a:r>
              <a:rPr lang="en-US" altLang="ko-KR" dirty="0"/>
              <a:t>DDPM</a:t>
            </a:r>
            <a:r>
              <a:rPr lang="ko-KR" altLang="en-US" dirty="0"/>
              <a:t>보다 </a:t>
            </a:r>
            <a:r>
              <a:rPr lang="en-US" altLang="ko-KR" dirty="0"/>
              <a:t>10~50</a:t>
            </a:r>
            <a:r>
              <a:rPr lang="ko-KR" altLang="en-US" dirty="0"/>
              <a:t>배 빠르게 고품질 이미지를 생성</a:t>
            </a:r>
            <a:r>
              <a:rPr lang="en-US" altLang="ko-KR" dirty="0">
                <a:hlinkClick r:id="rId4"/>
              </a:rPr>
              <a:t>4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잠재 공간 특성</a:t>
            </a:r>
            <a:r>
              <a:rPr lang="en-US" altLang="ko-KR" dirty="0"/>
              <a:t>: </a:t>
            </a:r>
            <a:r>
              <a:rPr lang="ko-KR" altLang="en-US" dirty="0"/>
              <a:t>이 특성으로 인해 </a:t>
            </a:r>
            <a:r>
              <a:rPr lang="en-US" altLang="ko-KR" dirty="0"/>
              <a:t>DDIM</a:t>
            </a:r>
            <a:r>
              <a:rPr lang="ko-KR" altLang="en-US" dirty="0"/>
              <a:t>은 잠재 공간</a:t>
            </a:r>
            <a:r>
              <a:rPr lang="en-US" altLang="ko-KR" dirty="0"/>
              <a:t>(latent space)</a:t>
            </a:r>
            <a:r>
              <a:rPr lang="ko-KR" altLang="en-US" dirty="0"/>
              <a:t>에서 이미지 보간</a:t>
            </a:r>
            <a:r>
              <a:rPr lang="en-US" altLang="ko-KR" dirty="0"/>
              <a:t>(interpolation)</a:t>
            </a:r>
            <a:r>
              <a:rPr lang="ko-KR" altLang="en-US" dirty="0"/>
              <a:t>이 가능하며</a:t>
            </a:r>
            <a:r>
              <a:rPr lang="en-US" altLang="ko-KR" dirty="0"/>
              <a:t>, </a:t>
            </a:r>
            <a:r>
              <a:rPr lang="ko-KR" altLang="en-US" dirty="0"/>
              <a:t>이는 다양한 응용에 유용</a:t>
            </a:r>
          </a:p>
          <a:p>
            <a:pPr>
              <a:buFont typeface="Arial" panose="020B0604020202020204" pitchFamily="34" charset="0"/>
              <a:buChar char="•"/>
            </a:pPr>
            <a:br>
              <a:rPr lang="en-US" altLang="ko-KR" dirty="0"/>
            </a:br>
            <a:r>
              <a:rPr lang="ko-KR" altLang="en-US" dirty="0"/>
              <a:t>고정된 </a:t>
            </a:r>
            <a:r>
              <a:rPr lang="en-US" altLang="ko-KR" dirty="0"/>
              <a:t>sigma + </a:t>
            </a:r>
            <a:r>
              <a:rPr lang="en-US" altLang="ko-KR" dirty="0" err="1"/>
              <a:t>L_simple</a:t>
            </a:r>
            <a:r>
              <a:rPr lang="en-US" altLang="ko-KR" dirty="0"/>
              <a:t> </a:t>
            </a:r>
            <a:r>
              <a:rPr lang="ko-KR" altLang="en-US" dirty="0"/>
              <a:t>모델 → 샘플링 단계 줄일 때 샘플 품질 나빠짐 </a:t>
            </a:r>
            <a:r>
              <a:rPr lang="en-US" altLang="ko-KR" dirty="0"/>
              <a:t>(</a:t>
            </a:r>
            <a:r>
              <a:rPr lang="ko-KR" altLang="en-US" dirty="0"/>
              <a:t>빨간색 배경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학습된 </a:t>
            </a:r>
            <a:r>
              <a:rPr lang="en-US" altLang="ko-KR" dirty="0"/>
              <a:t>sigma + </a:t>
            </a:r>
            <a:r>
              <a:rPr lang="en-US" altLang="ko-KR" dirty="0" err="1"/>
              <a:t>L_hybrid</a:t>
            </a:r>
            <a:r>
              <a:rPr lang="en-US" altLang="ko-KR" dirty="0"/>
              <a:t> </a:t>
            </a:r>
            <a:r>
              <a:rPr lang="ko-KR" altLang="en-US" dirty="0"/>
              <a:t>모델 → 높은 샘플 품질 유지</a:t>
            </a:r>
            <a:r>
              <a:rPr lang="en-US" altLang="ko-KR" dirty="0"/>
              <a:t>. (</a:t>
            </a:r>
            <a:r>
              <a:rPr lang="ko-KR" altLang="en-US" dirty="0"/>
              <a:t>노란색 배경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모델 사용시 </a:t>
            </a:r>
            <a:r>
              <a:rPr lang="en-US" altLang="ko-KR" dirty="0"/>
              <a:t>100</a:t>
            </a:r>
            <a:r>
              <a:rPr lang="ko-KR" altLang="en-US" dirty="0"/>
              <a:t>개의 </a:t>
            </a:r>
            <a:r>
              <a:rPr lang="en-US" altLang="ko-KR" dirty="0"/>
              <a:t>sampling </a:t>
            </a:r>
            <a:r>
              <a:rPr lang="ko-KR" altLang="en-US" dirty="0"/>
              <a:t>단계로도 최적의 </a:t>
            </a:r>
            <a:r>
              <a:rPr lang="en-US" altLang="ko-KR" dirty="0"/>
              <a:t>FID </a:t>
            </a:r>
            <a:r>
              <a:rPr lang="ko-KR" altLang="en-US" dirty="0"/>
              <a:t>달성 가능함</a:t>
            </a:r>
            <a:r>
              <a:rPr lang="en-US" altLang="ko-KR" dirty="0"/>
              <a:t>. DDIM</a:t>
            </a:r>
            <a:r>
              <a:rPr lang="ko-KR" altLang="en-US" dirty="0"/>
              <a:t>도 준수하지만 우리 게 성능 더 좋음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S_t</a:t>
            </a:r>
            <a:r>
              <a:rPr lang="en-US" altLang="ko-KR" dirty="0"/>
              <a:t> : </a:t>
            </a:r>
            <a:r>
              <a:rPr lang="ko-KR" altLang="en-US" dirty="0"/>
              <a:t>새로운 샘플링 스텝의 인덱스 </a:t>
            </a:r>
            <a:r>
              <a:rPr lang="en-US" altLang="ko-KR" dirty="0"/>
              <a:t>(</a:t>
            </a:r>
            <a:r>
              <a:rPr lang="ko-KR" altLang="en-US" dirty="0"/>
              <a:t>원래 샘플링 인덱스를 더 </a:t>
            </a:r>
            <a:r>
              <a:rPr lang="ko-KR" altLang="en-US" dirty="0" err="1"/>
              <a:t>짧게변경함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156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FID </a:t>
            </a:r>
            <a:r>
              <a:rPr lang="ko-KR" altLang="en-US" b="1" dirty="0"/>
              <a:t>측면</a:t>
            </a:r>
            <a:r>
              <a:rPr lang="ko-KR" altLang="en-US" dirty="0"/>
              <a:t>에서는 </a:t>
            </a:r>
            <a:r>
              <a:rPr lang="en-US" altLang="ko-KR" b="1" dirty="0" err="1"/>
              <a:t>BigGAN</a:t>
            </a:r>
            <a:r>
              <a:rPr lang="en-US" altLang="ko-KR" b="1" dirty="0"/>
              <a:t>-deep (</a:t>
            </a:r>
            <a:r>
              <a:rPr lang="ko-KR" altLang="en-US" b="1" dirty="0"/>
              <a:t>우수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 Improved Diffusion (small)</a:t>
            </a:r>
          </a:p>
          <a:p>
            <a:r>
              <a:rPr lang="ko-KR" altLang="en-US" dirty="0"/>
              <a:t>그러나 </a:t>
            </a:r>
            <a:r>
              <a:rPr lang="en-US" altLang="ko-KR" dirty="0"/>
              <a:t>!!!! </a:t>
            </a:r>
            <a:r>
              <a:rPr lang="en-US" altLang="ko-KR" b="1" dirty="0"/>
              <a:t>Recall </a:t>
            </a:r>
            <a:r>
              <a:rPr lang="ko-KR" altLang="en-US" b="1" dirty="0"/>
              <a:t>측면에서 </a:t>
            </a:r>
            <a:r>
              <a:rPr lang="en-US" altLang="ko-KR" b="1" dirty="0"/>
              <a:t>Improved Diffusion</a:t>
            </a:r>
            <a:r>
              <a:rPr lang="ko-KR" altLang="en-US" b="1" dirty="0"/>
              <a:t>들이 성능 더 좋음</a:t>
            </a:r>
            <a:endParaRPr lang="ko-KR" altLang="en-US" dirty="0"/>
          </a:p>
          <a:p>
            <a:r>
              <a:rPr lang="ko-KR" altLang="en-US" b="1" dirty="0"/>
              <a:t>해석 </a:t>
            </a:r>
            <a:r>
              <a:rPr lang="en-US" altLang="ko-KR" b="1" dirty="0"/>
              <a:t>: diffusion model</a:t>
            </a:r>
            <a:r>
              <a:rPr lang="ko-KR" altLang="en-US" b="1" dirty="0"/>
              <a:t>들이 </a:t>
            </a:r>
            <a:r>
              <a:rPr lang="en-US" altLang="ko-KR" b="1" dirty="0"/>
              <a:t>GAN </a:t>
            </a:r>
            <a:r>
              <a:rPr lang="ko-KR" altLang="en-US" b="1" dirty="0"/>
              <a:t>보다 더 </a:t>
            </a:r>
            <a:r>
              <a:rPr lang="en-US" altLang="ko-KR" b="1" dirty="0"/>
              <a:t>mode</a:t>
            </a:r>
            <a:r>
              <a:rPr lang="ko-KR" altLang="en-US" b="1" dirty="0"/>
              <a:t>를 </a:t>
            </a:r>
            <a:r>
              <a:rPr lang="en-US" altLang="ko-KR" b="1" dirty="0" err="1"/>
              <a:t>convering</a:t>
            </a:r>
            <a:r>
              <a:rPr lang="ko-KR" altLang="en-US" b="1" dirty="0"/>
              <a:t>하는 것에 성능이 더 좋다</a:t>
            </a:r>
            <a:r>
              <a:rPr lang="en-US" altLang="ko-KR" b="1" dirty="0"/>
              <a:t>. (</a:t>
            </a:r>
            <a:r>
              <a:rPr lang="ko-KR" altLang="en-US" b="1" dirty="0"/>
              <a:t>목표 데이터 분포를 잘 커버함 </a:t>
            </a:r>
            <a:r>
              <a:rPr lang="en-US" altLang="ko-KR" b="1" dirty="0"/>
              <a:t>= </a:t>
            </a:r>
            <a:r>
              <a:rPr lang="ko-KR" altLang="en-US" b="1" dirty="0"/>
              <a:t>다양한 샘플 생성 가능</a:t>
            </a:r>
            <a:r>
              <a:rPr lang="en-US" altLang="ko-KR" b="1" dirty="0"/>
              <a:t>, </a:t>
            </a:r>
            <a:r>
              <a:rPr lang="ko-KR" altLang="en-US" b="1" dirty="0"/>
              <a:t>각 클래스의 특성 잘 반영함</a:t>
            </a:r>
            <a:r>
              <a:rPr lang="en-US" altLang="ko-KR" b="1" dirty="0"/>
              <a:t>) 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>
                <a:solidFill>
                  <a:srgbClr val="FF0000"/>
                </a:solidFill>
              </a:rPr>
              <a:t>Precision, recall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mode covering </a:t>
            </a:r>
            <a:r>
              <a:rPr lang="ko-KR" altLang="en-US" dirty="0">
                <a:solidFill>
                  <a:srgbClr val="FF0000"/>
                </a:solidFill>
              </a:rPr>
              <a:t>사이 관계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각 의미 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pPr algn="l"/>
            <a:r>
              <a:rPr lang="en-US" altLang="ko-KR" b="0" i="0" dirty="0">
                <a:effectLst/>
                <a:latin typeface="var(--font-fk-grotesk)"/>
              </a:rPr>
              <a:t>Precision(</a:t>
            </a:r>
            <a:r>
              <a:rPr lang="ko-KR" altLang="en-US" b="0" i="0" dirty="0">
                <a:effectLst/>
                <a:latin typeface="var(--font-fk-grotesk)"/>
              </a:rPr>
              <a:t>정밀도</a:t>
            </a:r>
            <a:r>
              <a:rPr lang="en-US" altLang="ko-KR" b="0" i="0" dirty="0">
                <a:effectLst/>
                <a:latin typeface="var(--font-fk-grotesk)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의미</a:t>
            </a:r>
            <a:r>
              <a:rPr lang="en-US" altLang="ko-KR" b="0" i="0" dirty="0">
                <a:effectLst/>
                <a:latin typeface="fkGroteskNeue"/>
              </a:rPr>
              <a:t>: </a:t>
            </a:r>
            <a:r>
              <a:rPr lang="ko-KR" altLang="en-US" b="0" i="0" dirty="0">
                <a:effectLst/>
                <a:latin typeface="fkGroteskNeue"/>
              </a:rPr>
              <a:t>모델이 </a:t>
            </a:r>
            <a:r>
              <a:rPr lang="en-US" altLang="ko-KR" b="0" i="0" dirty="0">
                <a:effectLst/>
                <a:latin typeface="fkGroteskNeue"/>
              </a:rPr>
              <a:t>Positive</a:t>
            </a:r>
            <a:r>
              <a:rPr lang="ko-KR" altLang="en-US" b="0" i="0" dirty="0">
                <a:effectLst/>
                <a:latin typeface="fkGroteskNeue"/>
              </a:rPr>
              <a:t>로 예측한 것 중 실제로 </a:t>
            </a:r>
            <a:r>
              <a:rPr lang="en-US" altLang="ko-KR" b="0" i="0" dirty="0">
                <a:effectLst/>
                <a:latin typeface="fkGroteskNeue"/>
              </a:rPr>
              <a:t>Positive</a:t>
            </a:r>
            <a:r>
              <a:rPr lang="ko-KR" altLang="en-US" b="0" i="0" dirty="0">
                <a:effectLst/>
                <a:latin typeface="fkGroteskNeue"/>
              </a:rPr>
              <a:t>인 비율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수식</a:t>
            </a:r>
            <a:r>
              <a:rPr lang="en-US" altLang="ko-KR" b="0" i="0" dirty="0">
                <a:effectLst/>
                <a:latin typeface="fkGroteskNeue"/>
              </a:rPr>
              <a:t>: TP / (TP + FP)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특징</a:t>
            </a:r>
            <a:r>
              <a:rPr lang="en-US" altLang="ko-KR" b="0" i="0" dirty="0">
                <a:effectLst/>
                <a:latin typeface="fkGroteskNeue"/>
              </a:rPr>
              <a:t>: </a:t>
            </a:r>
            <a:r>
              <a:rPr lang="ko-KR" altLang="en-US" b="0" i="0" dirty="0">
                <a:effectLst/>
                <a:latin typeface="fkGroteskNeue"/>
              </a:rPr>
              <a:t>오류 없이 정확하게 예측하는 것에 중점을 둡니다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5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fkGroteskNeue"/>
            </a:endParaRPr>
          </a:p>
          <a:p>
            <a:pPr algn="l"/>
            <a:r>
              <a:rPr lang="en-US" altLang="ko-KR" b="0" i="0" dirty="0">
                <a:effectLst/>
                <a:latin typeface="var(--font-fk-grotesk)"/>
              </a:rPr>
              <a:t>Recall(</a:t>
            </a:r>
            <a:r>
              <a:rPr lang="ko-KR" altLang="en-US" b="0" i="0" dirty="0" err="1">
                <a:effectLst/>
                <a:latin typeface="var(--font-fk-grotesk)"/>
              </a:rPr>
              <a:t>재현율</a:t>
            </a:r>
            <a:r>
              <a:rPr lang="en-US" altLang="ko-KR" b="0" i="0" dirty="0">
                <a:effectLst/>
                <a:latin typeface="var(--font-fk-grotesk)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의미</a:t>
            </a:r>
            <a:r>
              <a:rPr lang="en-US" altLang="ko-KR" b="0" i="0" dirty="0">
                <a:effectLst/>
                <a:latin typeface="fkGroteskNeue"/>
              </a:rPr>
              <a:t>: </a:t>
            </a:r>
            <a:r>
              <a:rPr lang="ko-KR" altLang="en-US" b="0" i="0" dirty="0">
                <a:effectLst/>
                <a:latin typeface="fkGroteskNeue"/>
              </a:rPr>
              <a:t>실제 </a:t>
            </a:r>
            <a:r>
              <a:rPr lang="en-US" altLang="ko-KR" b="0" i="0" dirty="0">
                <a:effectLst/>
                <a:latin typeface="fkGroteskNeue"/>
              </a:rPr>
              <a:t>Positive </a:t>
            </a:r>
            <a:r>
              <a:rPr lang="ko-KR" altLang="en-US" b="0" i="0" dirty="0">
                <a:effectLst/>
                <a:latin typeface="fkGroteskNeue"/>
              </a:rPr>
              <a:t>중에서 모델이 </a:t>
            </a:r>
            <a:r>
              <a:rPr lang="en-US" altLang="ko-KR" b="0" i="0" dirty="0">
                <a:effectLst/>
                <a:latin typeface="fkGroteskNeue"/>
              </a:rPr>
              <a:t>Positive</a:t>
            </a:r>
            <a:r>
              <a:rPr lang="ko-KR" altLang="en-US" b="0" i="0" dirty="0">
                <a:effectLst/>
                <a:latin typeface="fkGroteskNeue"/>
              </a:rPr>
              <a:t>로 예측한 비율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수식</a:t>
            </a:r>
            <a:r>
              <a:rPr lang="en-US" altLang="ko-KR" b="0" i="0" dirty="0">
                <a:effectLst/>
                <a:latin typeface="fkGroteskNeue"/>
              </a:rPr>
              <a:t>: TP / (TP + FN)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fkGroteskNeue"/>
              </a:rPr>
              <a:t>특징</a:t>
            </a:r>
            <a:r>
              <a:rPr lang="en-US" altLang="ko-KR" b="0" i="0" dirty="0">
                <a:effectLst/>
                <a:latin typeface="fkGroteskNeue"/>
              </a:rPr>
              <a:t>: </a:t>
            </a:r>
            <a:r>
              <a:rPr lang="ko-KR" altLang="en-US" b="0" i="0" dirty="0">
                <a:effectLst/>
                <a:latin typeface="fkGroteskNeue"/>
              </a:rPr>
              <a:t>실제 </a:t>
            </a:r>
            <a:r>
              <a:rPr lang="en-US" altLang="ko-KR" b="0" i="0" dirty="0">
                <a:effectLst/>
                <a:latin typeface="fkGroteskNeue"/>
              </a:rPr>
              <a:t>Positive</a:t>
            </a:r>
            <a:r>
              <a:rPr lang="ko-KR" altLang="en-US" b="0" i="0" dirty="0">
                <a:effectLst/>
                <a:latin typeface="fkGroteskNeue"/>
              </a:rPr>
              <a:t>를 놓치지 않고 찾아내는 것에 중점을 둡니다</a:t>
            </a:r>
            <a:endParaRPr lang="en-US" altLang="ko-KR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effectLst/>
              <a:latin typeface="fkGroteskNeu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63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디퓨전 모델에서의 스케일 늘리기</a:t>
            </a:r>
            <a:endParaRPr lang="en-US" altLang="ko-KR" sz="1200"/>
          </a:p>
          <a:p>
            <a:r>
              <a:rPr lang="en-US" altLang="ko-KR" sz="1200" b="1">
                <a:effectLst/>
              </a:rPr>
              <a:t>FID </a:t>
            </a:r>
            <a:r>
              <a:rPr lang="ko-KR" altLang="en-US" sz="1200" b="1">
                <a:effectLst/>
              </a:rPr>
              <a:t>곡선</a:t>
            </a:r>
            <a:r>
              <a:rPr lang="ko-KR" altLang="en-US" sz="1200">
                <a:effectLst/>
              </a:rPr>
              <a:t>은 </a:t>
            </a:r>
            <a:r>
              <a:rPr lang="ko-KR" altLang="en-US" sz="1200" b="1">
                <a:effectLst/>
              </a:rPr>
              <a:t>이론적 계산량이 증가할수록 거의 선형적으로 감소</a:t>
            </a:r>
            <a:r>
              <a:rPr lang="ko-KR" altLang="en-US" sz="1200">
                <a:effectLst/>
              </a:rPr>
              <a:t> → 즉</a:t>
            </a:r>
            <a:r>
              <a:rPr lang="en-US" altLang="ko-KR" sz="1200">
                <a:effectLst/>
              </a:rPr>
              <a:t>, </a:t>
            </a:r>
            <a:r>
              <a:rPr lang="ko-KR" altLang="en-US" sz="1200">
                <a:effectLst/>
              </a:rPr>
              <a:t>모델을 더 크게 만들거나 더 오래 훈련하면 </a:t>
            </a:r>
            <a:r>
              <a:rPr lang="en-US" altLang="ko-KR" sz="1200">
                <a:effectLst/>
              </a:rPr>
              <a:t>FID</a:t>
            </a:r>
            <a:r>
              <a:rPr lang="ko-KR" altLang="en-US" sz="1200">
                <a:effectLst/>
              </a:rPr>
              <a:t>가 개선됨</a:t>
            </a:r>
            <a:r>
              <a:rPr lang="en-US" altLang="ko-KR" sz="1200">
                <a:effectLst/>
              </a:rPr>
              <a:t>.	</a:t>
            </a:r>
          </a:p>
          <a:p>
            <a:r>
              <a:rPr lang="en-US" altLang="ko-KR" sz="1200" b="1">
                <a:effectLst/>
              </a:rPr>
              <a:t>NLL </a:t>
            </a:r>
            <a:r>
              <a:rPr lang="ko-KR" altLang="en-US" sz="1200" b="1">
                <a:effectLst/>
              </a:rPr>
              <a:t>곡선</a:t>
            </a:r>
            <a:r>
              <a:rPr lang="ko-KR" altLang="en-US" sz="1200">
                <a:effectLst/>
              </a:rPr>
              <a:t>은 </a:t>
            </a:r>
            <a:r>
              <a:rPr lang="ko-KR" altLang="en-US" sz="1200" b="1">
                <a:effectLst/>
              </a:rPr>
              <a:t>거듭제곱 법칙을 따르지 않고 느리게 감소</a:t>
            </a:r>
            <a:r>
              <a:rPr lang="ko-KR" altLang="en-US" sz="1200">
                <a:effectLst/>
              </a:rPr>
              <a:t> → 즉</a:t>
            </a:r>
            <a:r>
              <a:rPr lang="en-US" altLang="ko-KR" sz="1200">
                <a:effectLst/>
              </a:rPr>
              <a:t>, </a:t>
            </a:r>
            <a:r>
              <a:rPr lang="ko-KR" altLang="en-US" sz="1200">
                <a:effectLst/>
              </a:rPr>
              <a:t>더 큰 모델을 사용해도 로그 우도가 기대만큼 개선되지 않음</a:t>
            </a:r>
            <a:r>
              <a:rPr lang="en-US" altLang="ko-KR" sz="1200">
                <a:effectLst/>
              </a:rPr>
              <a:t>.</a:t>
            </a:r>
            <a:endParaRPr lang="en-US" altLang="ko-KR" sz="1200"/>
          </a:p>
          <a:p>
            <a:r>
              <a:rPr lang="ko-KR" altLang="en-US" sz="1200"/>
              <a:t>사실 </a:t>
            </a:r>
            <a:r>
              <a:rPr lang="en-US" altLang="ko-KR" sz="1200"/>
              <a:t>likelihood</a:t>
            </a:r>
            <a:r>
              <a:rPr lang="ko-KR" altLang="en-US" sz="1200"/>
              <a:t>를 </a:t>
            </a:r>
            <a:r>
              <a:rPr lang="en-US" altLang="ko-KR" sz="1200"/>
              <a:t>ELBO</a:t>
            </a:r>
            <a:r>
              <a:rPr lang="ko-KR" altLang="en-US" sz="1200"/>
              <a:t>로 근사한 방법 썼어서 </a:t>
            </a:r>
            <a:r>
              <a:rPr lang="en-US" altLang="ko-KR" sz="1200"/>
              <a:t>(hybrid</a:t>
            </a:r>
            <a:r>
              <a:rPr lang="ko-KR" altLang="en-US" sz="1200"/>
              <a:t>썼지</a:t>
            </a:r>
            <a:r>
              <a:rPr lang="en-US" altLang="ko-KR" sz="1200"/>
              <a:t>, vlb </a:t>
            </a:r>
            <a:r>
              <a:rPr lang="ko-KR" altLang="en-US" sz="1200"/>
              <a:t>안씀</a:t>
            </a:r>
            <a:r>
              <a:rPr lang="en-US" altLang="ko-KR" sz="1200"/>
              <a:t>)</a:t>
            </a:r>
            <a:r>
              <a:rPr lang="ko-KR" altLang="en-US" sz="1200"/>
              <a:t> 최적의 </a:t>
            </a:r>
            <a:r>
              <a:rPr lang="en-US" altLang="ko-KR" sz="1200"/>
              <a:t>NLL</a:t>
            </a:r>
            <a:r>
              <a:rPr lang="ko-KR" altLang="en-US" sz="1200"/>
              <a:t>이 아니라서 좀 떨어진다고 추정함</a:t>
            </a:r>
            <a:r>
              <a:rPr lang="en-US" altLang="ko-KR" sz="1200"/>
              <a:t>.</a:t>
            </a:r>
            <a:endParaRPr lang="ko-KR" altLang="en-US" sz="1200"/>
          </a:p>
          <a:p>
            <a:endParaRPr lang="en-US" altLang="ko-KR"/>
          </a:p>
          <a:p>
            <a:r>
              <a:rPr lang="ko-KR" altLang="en-US" b="1"/>
              <a:t>그래도 대체적으로 </a:t>
            </a:r>
            <a:r>
              <a:rPr lang="en-US" altLang="ko-KR" b="1"/>
              <a:t>compute </a:t>
            </a:r>
            <a:r>
              <a:rPr lang="ko-KR" altLang="en-US" b="1"/>
              <a:t>수 늘리면 성능이 기대하던대로 증가하긴 함 </a:t>
            </a:r>
            <a:r>
              <a:rPr lang="en-US" altLang="ko-KR" b="1"/>
              <a:t>. 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50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DDPM</a:t>
            </a:r>
            <a:r>
              <a:rPr lang="ko-KR" altLang="en-US"/>
              <a:t>의 </a:t>
            </a:r>
            <a:r>
              <a:rPr lang="en-US" altLang="ko-KR"/>
              <a:t>log-likelihood </a:t>
            </a:r>
            <a:r>
              <a:rPr lang="ko-KR" altLang="en-US"/>
              <a:t>측면에서 성능 향상</a:t>
            </a:r>
            <a:endParaRPr lang="en-US" altLang="ko-KR"/>
          </a:p>
          <a:p>
            <a:pPr lvl="1"/>
            <a:r>
              <a:rPr lang="ko-KR" altLang="en-US"/>
              <a:t>전략</a:t>
            </a:r>
            <a:r>
              <a:rPr lang="en-US" altLang="ko-KR"/>
              <a:t>: interpolation, L_hybrid, cosine noise schedule </a:t>
            </a:r>
          </a:p>
          <a:p>
            <a:r>
              <a:rPr lang="en-US" altLang="ko-KR"/>
              <a:t>Sampling</a:t>
            </a:r>
            <a:r>
              <a:rPr lang="ko-KR" altLang="en-US"/>
              <a:t> </a:t>
            </a:r>
            <a:r>
              <a:rPr lang="en-US" altLang="ko-KR"/>
              <a:t>Speed</a:t>
            </a:r>
            <a:r>
              <a:rPr lang="ko-KR" altLang="en-US"/>
              <a:t> 증가</a:t>
            </a:r>
            <a:endParaRPr lang="en-US" altLang="ko-KR"/>
          </a:p>
          <a:p>
            <a:pPr lvl="1"/>
            <a:r>
              <a:rPr lang="ko-KR" altLang="en-US"/>
              <a:t>새로운 </a:t>
            </a:r>
            <a:r>
              <a:rPr lang="en-US" altLang="ko-KR"/>
              <a:t>sampling </a:t>
            </a:r>
            <a:r>
              <a:rPr lang="ko-KR" altLang="en-US"/>
              <a:t>분산 얻음 </a:t>
            </a:r>
            <a:endParaRPr lang="en-US" altLang="ko-KR"/>
          </a:p>
          <a:p>
            <a:r>
              <a:rPr lang="en-US" altLang="ko-KR"/>
              <a:t>GAN</a:t>
            </a:r>
            <a:r>
              <a:rPr lang="ko-KR" altLang="en-US"/>
              <a:t>과의 비교</a:t>
            </a:r>
            <a:endParaRPr lang="en-US" altLang="ko-KR"/>
          </a:p>
          <a:p>
            <a:pPr lvl="1"/>
            <a:r>
              <a:rPr lang="en-US" altLang="ko-KR"/>
              <a:t>Recall </a:t>
            </a:r>
            <a:r>
              <a:rPr lang="ko-KR" altLang="en-US"/>
              <a:t>측면에서 </a:t>
            </a:r>
            <a:r>
              <a:rPr lang="en-US" altLang="ko-KR"/>
              <a:t>GAN</a:t>
            </a:r>
            <a:r>
              <a:rPr lang="ko-KR" altLang="en-US"/>
              <a:t>보다 좋음</a:t>
            </a:r>
            <a:r>
              <a:rPr lang="en-US" altLang="ko-KR"/>
              <a:t>, mode covering </a:t>
            </a:r>
            <a:r>
              <a:rPr lang="ko-KR" altLang="en-US"/>
              <a:t>좋음</a:t>
            </a:r>
            <a:endParaRPr lang="en-US" altLang="ko-KR"/>
          </a:p>
          <a:p>
            <a:r>
              <a:rPr lang="en-US" altLang="ko-KR"/>
              <a:t>Scaling compute</a:t>
            </a:r>
            <a:r>
              <a:rPr lang="ko-KR" altLang="en-US"/>
              <a:t> 하면 성능 증가</a:t>
            </a:r>
            <a:endParaRPr lang="en-US" altLang="ko-KR"/>
          </a:p>
          <a:p>
            <a:r>
              <a:rPr lang="ko-KR" altLang="en-US"/>
              <a:t>그래서 </a:t>
            </a:r>
            <a:r>
              <a:rPr lang="en-US" altLang="ko-KR"/>
              <a:t>DDPM</a:t>
            </a:r>
            <a:r>
              <a:rPr lang="ko-KR" altLang="en-US"/>
              <a:t>보다 더 빠른 샘플링</a:t>
            </a:r>
            <a:r>
              <a:rPr lang="en-US" altLang="ko-KR"/>
              <a:t>, </a:t>
            </a:r>
            <a:r>
              <a:rPr lang="ko-KR" altLang="en-US"/>
              <a:t>나은 </a:t>
            </a:r>
            <a:r>
              <a:rPr lang="en-US" altLang="ko-KR"/>
              <a:t>log-likelihood, GAN</a:t>
            </a:r>
            <a:r>
              <a:rPr lang="ko-KR" altLang="en-US"/>
              <a:t>보다 좋은 </a:t>
            </a:r>
            <a:r>
              <a:rPr lang="en-US" altLang="ko-KR"/>
              <a:t>mode coverage, </a:t>
            </a:r>
            <a:r>
              <a:rPr lang="ko-KR" altLang="en-US"/>
              <a:t>확장 가능성 있음</a:t>
            </a:r>
            <a:r>
              <a:rPr lang="en-US" altLang="ko-KR"/>
              <a:t>!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97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frac : v</a:t>
            </a:r>
          </a:p>
          <a:p>
            <a:r>
              <a:rPr lang="en-US" altLang="ko-KR" dirty="0" err="1"/>
              <a:t>max_log</a:t>
            </a:r>
            <a:r>
              <a:rPr lang="ko-KR" altLang="en-US" dirty="0"/>
              <a:t>와 </a:t>
            </a:r>
            <a:r>
              <a:rPr lang="en-US" altLang="ko-KR" dirty="0" err="1"/>
              <a:t>min_log</a:t>
            </a:r>
            <a:r>
              <a:rPr lang="en-US" altLang="ko-KR" dirty="0"/>
              <a:t> </a:t>
            </a:r>
            <a:r>
              <a:rPr lang="ko-KR" altLang="en-US" dirty="0"/>
              <a:t>를 구해서 식에 따라 </a:t>
            </a:r>
            <a:r>
              <a:rPr lang="en-US" altLang="ko-KR" dirty="0"/>
              <a:t>interpolation</a:t>
            </a:r>
            <a:r>
              <a:rPr lang="ko-KR" altLang="en-US" dirty="0"/>
              <a:t>진행함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95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simple</a:t>
            </a:r>
            <a:r>
              <a:rPr lang="ko-KR" altLang="en-US"/>
              <a:t>은 </a:t>
            </a:r>
            <a:r>
              <a:rPr lang="en-US" altLang="ko-KR"/>
              <a:t>MSE </a:t>
            </a:r>
            <a:r>
              <a:rPr lang="ko-KR" altLang="en-US"/>
              <a:t>계산 진행함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모델이 </a:t>
            </a:r>
            <a:r>
              <a:rPr lang="ko-KR" altLang="en-US" b="1"/>
              <a:t>분산</a:t>
            </a:r>
            <a:r>
              <a:rPr lang="en-US" altLang="ko-KR" b="1"/>
              <a:t>(variance)</a:t>
            </a:r>
            <a:r>
              <a:rPr lang="ko-KR" altLang="en-US" b="1"/>
              <a:t>을 직접 예측하는 경우</a:t>
            </a:r>
            <a:r>
              <a:rPr lang="en-US" altLang="ko-KR"/>
              <a:t>, model_output</a:t>
            </a:r>
            <a:r>
              <a:rPr lang="ko-KR" altLang="en-US"/>
              <a:t>의 절반을 </a:t>
            </a:r>
            <a:r>
              <a:rPr lang="en-US" altLang="ko-KR"/>
              <a:t>mean, </a:t>
            </a:r>
            <a:r>
              <a:rPr lang="ko-KR" altLang="en-US"/>
              <a:t>나머지 절반을 </a:t>
            </a:r>
            <a:r>
              <a:rPr lang="en-US" altLang="ko-KR"/>
              <a:t>variance</a:t>
            </a:r>
            <a:r>
              <a:rPr lang="ko-KR" altLang="en-US"/>
              <a:t>로 분할</a:t>
            </a:r>
            <a:endParaRPr lang="en-US" altLang="ko-KR"/>
          </a:p>
          <a:p>
            <a:r>
              <a:rPr lang="en-US" altLang="ko-KR"/>
              <a:t>Variance</a:t>
            </a:r>
            <a:r>
              <a:rPr lang="ko-KR" altLang="en-US"/>
              <a:t>를 학습하지만</a:t>
            </a:r>
            <a:r>
              <a:rPr lang="en-US" altLang="ko-KR"/>
              <a:t>, Mean</a:t>
            </a:r>
            <a:r>
              <a:rPr lang="ko-KR" altLang="en-US"/>
              <a:t>에는 영향을 주지 않도록 </a:t>
            </a:r>
            <a:r>
              <a:rPr lang="en-US" altLang="ko-KR"/>
              <a:t>detach() </a:t>
            </a:r>
            <a:r>
              <a:rPr lang="ko-KR" altLang="en-US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0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DDPM (Denoising Diffusion Probabilistic Models)</a:t>
            </a:r>
          </a:p>
          <a:p>
            <a:pPr lvl="1"/>
            <a:r>
              <a:rPr lang="en-US" altLang="ko-KR"/>
              <a:t>gaussian</a:t>
            </a:r>
            <a:r>
              <a:rPr lang="ko-KR" altLang="en-US"/>
              <a:t> </a:t>
            </a:r>
            <a:r>
              <a:rPr lang="en-US" altLang="ko-KR"/>
              <a:t>distribution</a:t>
            </a:r>
            <a:r>
              <a:rPr lang="ko-KR" altLang="en-US"/>
              <a:t>을 사용하여 </a:t>
            </a:r>
            <a:r>
              <a:rPr lang="en-US" altLang="ko-KR"/>
              <a:t>noise </a:t>
            </a:r>
            <a:r>
              <a:rPr lang="ko-KR" altLang="en-US"/>
              <a:t>추가와 </a:t>
            </a:r>
            <a:r>
              <a:rPr lang="en-US" altLang="ko-KR"/>
              <a:t>denoising </a:t>
            </a:r>
            <a:r>
              <a:rPr lang="ko-KR" altLang="en-US"/>
              <a:t>과정을 통해 고품질 </a:t>
            </a:r>
            <a:r>
              <a:rPr lang="en-US" altLang="ko-KR"/>
              <a:t>sample</a:t>
            </a:r>
            <a:r>
              <a:rPr lang="ko-KR" altLang="en-US"/>
              <a:t>을 생성하는 방법</a:t>
            </a:r>
          </a:p>
          <a:p>
            <a:r>
              <a:rPr lang="ko-KR" altLang="en-US"/>
              <a:t>문제점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VAE</a:t>
            </a:r>
            <a:r>
              <a:rPr lang="ko-KR" altLang="en-US"/>
              <a:t>와 같은 </a:t>
            </a:r>
            <a:r>
              <a:rPr lang="en-US" altLang="ko-KR"/>
              <a:t>log-likelihood </a:t>
            </a:r>
            <a:r>
              <a:rPr lang="ko-KR" altLang="en-US"/>
              <a:t>기반 모델과 경쟁가능한지 불명확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ImageNet 64x64 </a:t>
            </a:r>
            <a:r>
              <a:rPr lang="ko-KR" altLang="en-US"/>
              <a:t>와 같은 </a:t>
            </a:r>
            <a:r>
              <a:rPr lang="en-US" altLang="ko-KR"/>
              <a:t>high diversity </a:t>
            </a:r>
            <a:r>
              <a:rPr lang="ko-KR" altLang="en-US"/>
              <a:t>이미지 실험 결과 불명확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연구 방향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경쟁가능한 </a:t>
            </a:r>
            <a:r>
              <a:rPr lang="en-US" altLang="ko-KR"/>
              <a:t>log-likelihood</a:t>
            </a:r>
            <a:r>
              <a:rPr lang="ko-KR" altLang="en-US"/>
              <a:t>를 달성하자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DDIM</a:t>
            </a:r>
            <a:r>
              <a:rPr lang="ko-KR" altLang="en-US"/>
              <a:t>과 비교한 적은 </a:t>
            </a:r>
            <a:r>
              <a:rPr lang="en-US" altLang="ko-KR"/>
              <a:t>sampling step </a:t>
            </a:r>
            <a:r>
              <a:rPr lang="ko-KR" altLang="en-US"/>
              <a:t>기법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GAN</a:t>
            </a:r>
            <a:r>
              <a:rPr lang="ko-KR" altLang="en-US"/>
              <a:t>과의 비교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Scaling training</a:t>
            </a:r>
            <a:r>
              <a:rPr lang="ko-KR" altLang="en-US"/>
              <a:t> </a:t>
            </a:r>
            <a:r>
              <a:rPr lang="en-US" altLang="ko-KR"/>
              <a:t>compute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4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x_t-1</a:t>
            </a:r>
            <a:r>
              <a:rPr lang="ko-KR" altLang="en-US" sz="1200"/>
              <a:t>에서 </a:t>
            </a:r>
            <a:r>
              <a:rPr lang="en-US" altLang="ko-KR" sz="1200"/>
              <a:t>1-beta</a:t>
            </a:r>
            <a:r>
              <a:rPr lang="ko-KR" altLang="en-US" sz="1200"/>
              <a:t>배 줄이고 </a:t>
            </a:r>
            <a:r>
              <a:rPr lang="en-US" altLang="ko-KR" sz="1200"/>
              <a:t>betaI</a:t>
            </a:r>
            <a:r>
              <a:rPr lang="ko-KR" altLang="en-US" sz="1200"/>
              <a:t> 추가한 가우시안 노이즈를 점진적으로 추가</a:t>
            </a:r>
            <a:endParaRPr lang="en-US" altLang="ko-KR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/>
          </a:p>
          <a:p>
            <a:r>
              <a:rPr lang="en-US" altLang="ko-KR" sz="1200"/>
              <a:t>0 -&gt; t </a:t>
            </a:r>
            <a:r>
              <a:rPr lang="ko-KR" altLang="en-US" sz="1200"/>
              <a:t>단계로 한 번에 건너뛰어서 확률 정의 가능 </a:t>
            </a:r>
            <a:r>
              <a:rPr lang="en-US" altLang="ko-KR" sz="1200"/>
              <a:t>(</a:t>
            </a:r>
            <a:r>
              <a:rPr lang="ko-KR" altLang="en-US" sz="1200"/>
              <a:t>가우시안 노이즈니까</a:t>
            </a:r>
            <a:r>
              <a:rPr lang="en-US" altLang="ko-KR" sz="1200"/>
              <a:t>)</a:t>
            </a:r>
          </a:p>
          <a:p>
            <a:r>
              <a:rPr lang="ko-KR" altLang="en-US" sz="1200"/>
              <a:t>이렇게 평균이 </a:t>
            </a:r>
            <a:r>
              <a:rPr lang="en-US" altLang="ko-KR" sz="1200"/>
              <a:t>alpha, </a:t>
            </a:r>
            <a:r>
              <a:rPr lang="ko-KR" altLang="en-US" sz="1200"/>
              <a:t>분산이 저런 </a:t>
            </a:r>
            <a:r>
              <a:rPr lang="en-US" altLang="ko-KR" sz="1200"/>
              <a:t>gaussian distribution</a:t>
            </a:r>
            <a:r>
              <a:rPr lang="ko-KR" altLang="en-US" sz="1200"/>
              <a:t>이라 정의할 수 있음</a:t>
            </a:r>
          </a:p>
          <a:p>
            <a:endParaRPr lang="en-US" altLang="ko-KR"/>
          </a:p>
          <a:p>
            <a:r>
              <a:rPr lang="en-US" altLang="ko-KR" sz="1200"/>
              <a:t>reverse </a:t>
            </a:r>
            <a:r>
              <a:rPr lang="ko-KR" altLang="en-US" sz="1200"/>
              <a:t>과정도 과정을 잘게 쪼개어 </a:t>
            </a:r>
            <a:r>
              <a:rPr lang="en-US" altLang="ko-KR" sz="1200"/>
              <a:t>gaussian</a:t>
            </a:r>
            <a:r>
              <a:rPr lang="ko-KR" altLang="en-US" sz="1200"/>
              <a:t>으로 정의 가능함</a:t>
            </a:r>
            <a:endParaRPr lang="en-US" altLang="ko-KR" sz="1200"/>
          </a:p>
          <a:p>
            <a:r>
              <a:rPr lang="en-US" altLang="ko-KR" sz="1200"/>
              <a:t>distribution)</a:t>
            </a:r>
            <a:r>
              <a:rPr lang="ko-KR" altLang="en-US" sz="1200"/>
              <a:t>를 모델링하여 그 가우시안의</a:t>
            </a:r>
            <a:endParaRPr lang="en-US" altLang="ko-KR" sz="1200"/>
          </a:p>
          <a:p>
            <a:r>
              <a:rPr lang="en-US" altLang="ko-KR" sz="1200"/>
              <a:t>mu-theta, sigma_theta++  p_theta</a:t>
            </a:r>
            <a:r>
              <a:rPr lang="ko-KR" altLang="en-US" sz="1200"/>
              <a:t>라는 네트워크</a:t>
            </a:r>
            <a:r>
              <a:rPr lang="en-US" altLang="ko-KR" sz="1200"/>
              <a:t>(</a:t>
            </a:r>
            <a:r>
              <a:rPr lang="ko-KR" altLang="en-US" sz="1200"/>
              <a:t>즉</a:t>
            </a:r>
            <a:r>
              <a:rPr lang="en-US" altLang="ko-KR" sz="1200"/>
              <a:t>, </a:t>
            </a:r>
            <a:r>
              <a:rPr lang="ko-KR" altLang="en-US" sz="1200"/>
              <a:t>가우시안 를 구하고자 하는 파라미터로 두고 이를 학습하면 </a:t>
            </a:r>
            <a:r>
              <a:rPr lang="en-US" altLang="ko-KR" sz="1200"/>
              <a:t>sampling</a:t>
            </a:r>
            <a:r>
              <a:rPr lang="ko-KR" altLang="en-US" sz="1200"/>
              <a:t>된 이미지가 나옴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srgbClr val="FF0000"/>
                </a:solidFill>
              </a:rPr>
              <a:t>여기서</a:t>
            </a:r>
            <a:r>
              <a:rPr lang="en-US" altLang="ko-KR" sz="1200">
                <a:solidFill>
                  <a:srgbClr val="FF0000"/>
                </a:solidFill>
              </a:rPr>
              <a:t>!!! !</a:t>
            </a:r>
            <a:r>
              <a:rPr lang="ko-KR" altLang="en-US" sz="1200">
                <a:solidFill>
                  <a:srgbClr val="FF0000"/>
                </a:solidFill>
              </a:rPr>
              <a:t>왼쪽의 </a:t>
            </a:r>
            <a:r>
              <a:rPr lang="en-US" altLang="ko-KR" sz="1200">
                <a:solidFill>
                  <a:srgbClr val="FF0000"/>
                </a:solidFill>
              </a:rPr>
              <a:t>beta </a:t>
            </a:r>
            <a:r>
              <a:rPr lang="ko-KR" altLang="en-US" sz="1200">
                <a:solidFill>
                  <a:srgbClr val="FF0000"/>
                </a:solidFill>
              </a:rPr>
              <a:t>분산과 오른쪽의 시그마 분산 같게해서 정의함을 주의할 것 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Loss function </a:t>
            </a:r>
            <a:r>
              <a:rPr lang="ko-KR" altLang="en-US" sz="1200"/>
              <a:t>구했는데 중간의 </a:t>
            </a:r>
            <a:r>
              <a:rPr lang="en-US" altLang="ko-KR" sz="1200"/>
              <a:t>D_KL </a:t>
            </a:r>
            <a:r>
              <a:rPr lang="ko-KR" altLang="en-US" sz="1200"/>
              <a:t>식은 모든 분산이 같다고 가정해도 결과 같음</a:t>
            </a:r>
            <a:r>
              <a:rPr lang="en-US" altLang="ko-KR" sz="1200"/>
              <a:t>. </a:t>
            </a:r>
            <a:r>
              <a:rPr lang="ko-KR" altLang="en-US" sz="1200"/>
              <a:t>그렇게 하면 기댓값 식으로 변환됨</a:t>
            </a:r>
            <a:r>
              <a:rPr lang="en-US" altLang="ko-KR" sz="120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위 </a:t>
            </a:r>
            <a:r>
              <a:rPr lang="en-US" altLang="ko-KR" sz="1200"/>
              <a:t>DKL </a:t>
            </a:r>
            <a:r>
              <a:rPr lang="ko-KR" altLang="en-US" sz="1200"/>
              <a:t>그대로 적용하면 이런 식 나옴 </a:t>
            </a:r>
            <a:r>
              <a:rPr lang="en-US" altLang="ko-KR" sz="1200"/>
              <a:t>-&gt; </a:t>
            </a:r>
            <a:r>
              <a:rPr lang="ko-KR" altLang="en-US" sz="1200"/>
              <a:t>이제 보면 </a:t>
            </a:r>
            <a:r>
              <a:rPr lang="en-US" altLang="ko-KR" sz="1200"/>
              <a:t>mu </a:t>
            </a:r>
            <a:r>
              <a:rPr lang="ko-KR" altLang="en-US" sz="1200"/>
              <a:t>사이 차이를 구하면 됨</a:t>
            </a:r>
            <a:r>
              <a:rPr lang="en-US" altLang="ko-KR" sz="1200"/>
              <a:t>. </a:t>
            </a:r>
            <a:r>
              <a:rPr lang="ko-KR" altLang="en-US" sz="1200"/>
              <a:t>이 </a:t>
            </a:r>
            <a:r>
              <a:rPr lang="en-US" altLang="ko-KR" sz="1200"/>
              <a:t>mu</a:t>
            </a:r>
            <a:r>
              <a:rPr lang="ko-KR" altLang="en-US" sz="1200"/>
              <a:t>들은 각 </a:t>
            </a:r>
            <a:r>
              <a:rPr lang="en-US" altLang="ko-KR" sz="1200"/>
              <a:t>q, p </a:t>
            </a:r>
            <a:r>
              <a:rPr lang="ko-KR" altLang="en-US" sz="1200"/>
              <a:t>에서의 평균 식</a:t>
            </a:r>
            <a:r>
              <a:rPr lang="en-US" altLang="ko-KR" sz="1200"/>
              <a:t>. (</a:t>
            </a:r>
            <a:r>
              <a:rPr lang="ko-KR" altLang="en-US" sz="1200"/>
              <a:t>아까 분산은 동결해서 안구해도 ㄱㅊ음</a:t>
            </a:r>
            <a:r>
              <a:rPr lang="en-US" altLang="ko-KR" sz="120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구한 평균으로 식 깔끔히 정리하면 아래 </a:t>
            </a:r>
            <a:r>
              <a:rPr lang="en-US" altLang="ko-KR" sz="1200"/>
              <a:t>Loss function</a:t>
            </a:r>
            <a:r>
              <a:rPr lang="ko-KR" altLang="en-US" sz="1200"/>
              <a:t>나옴</a:t>
            </a:r>
            <a:r>
              <a:rPr lang="en-US" altLang="ko-KR" sz="1200"/>
              <a:t>. 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79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effectLst/>
                <a:latin typeface="fkGroteskNeue"/>
              </a:rPr>
              <a:t>모델이 실제 데이터 분포를 더 정확하게 근사한다 </a:t>
            </a:r>
            <a:r>
              <a:rPr lang="en-US" altLang="ko-KR" b="0" i="0">
                <a:effectLst/>
                <a:latin typeface="fkGroteskNeue"/>
              </a:rPr>
              <a:t>+ mode capture</a:t>
            </a:r>
            <a:r>
              <a:rPr lang="ko-KR" altLang="en-US" b="0" i="0">
                <a:effectLst/>
                <a:latin typeface="fkGroteskNeue"/>
              </a:rPr>
              <a:t>를 포착한다는 건 모델이 특정 패턴에 집중하지 않고 데이터의 전반적인 구조를 잘 학습했다는 뜻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276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샘플 생성할 때 고정된 분산을 사용함</a:t>
            </a:r>
            <a:r>
              <a:rPr lang="en-US" altLang="ko-KR" dirty="0"/>
              <a:t>. </a:t>
            </a:r>
            <a:r>
              <a:rPr lang="ko-KR" altLang="en-US" dirty="0"/>
              <a:t>그런데도 샘플 품질 비슷한 이유</a:t>
            </a:r>
            <a:r>
              <a:rPr lang="en-US" altLang="ko-KR" dirty="0"/>
              <a:t>? beta </a:t>
            </a:r>
            <a:r>
              <a:rPr lang="ko-KR" altLang="en-US" dirty="0"/>
              <a:t>비율 그래프 보면 비슷하게 나옴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 dirty="0" err="1"/>
              <a:t>ㄱㅊ아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effectLst/>
              </a:rPr>
              <a:t>그럼 </a:t>
            </a:r>
            <a:r>
              <a:rPr lang="en-US" altLang="ko-KR" b="1" dirty="0">
                <a:effectLst/>
              </a:rPr>
              <a:t>log-likelihood </a:t>
            </a:r>
            <a:r>
              <a:rPr lang="ko-KR" altLang="en-US" b="1" dirty="0">
                <a:effectLst/>
              </a:rPr>
              <a:t>측면에서 보면 어떨까</a:t>
            </a:r>
            <a:r>
              <a:rPr lang="en-US" altLang="ko-KR" b="1" dirty="0">
                <a:effectLst/>
              </a:rPr>
              <a:t>? </a:t>
            </a:r>
            <a:r>
              <a:rPr lang="ko-KR" altLang="en-US" b="1" dirty="0">
                <a:effectLst/>
              </a:rPr>
              <a:t>그림 보면 </a:t>
            </a:r>
            <a:r>
              <a:rPr lang="en-US" altLang="ko-KR" b="1" dirty="0">
                <a:effectLst/>
              </a:rPr>
              <a:t>step</a:t>
            </a:r>
            <a:r>
              <a:rPr lang="ko-KR" altLang="en-US" b="1" dirty="0">
                <a:effectLst/>
              </a:rPr>
              <a:t>에 따른 </a:t>
            </a:r>
            <a:r>
              <a:rPr lang="en-US" altLang="ko-KR" b="1" dirty="0">
                <a:effectLst/>
              </a:rPr>
              <a:t>loss term(</a:t>
            </a:r>
            <a:r>
              <a:rPr lang="en-US" altLang="ko-KR" b="1" dirty="0" err="1"/>
              <a:t>vlb</a:t>
            </a:r>
            <a:r>
              <a:rPr lang="en-US" altLang="ko-KR" b="1" dirty="0"/>
              <a:t>; </a:t>
            </a:r>
            <a:r>
              <a:rPr lang="en-US" altLang="ko-KR" dirty="0"/>
              <a:t>variational lower-bound</a:t>
            </a:r>
            <a:r>
              <a:rPr lang="en-US" altLang="ko-KR" b="1" dirty="0"/>
              <a:t>)</a:t>
            </a:r>
            <a:r>
              <a:rPr lang="ko-KR" altLang="en-US" b="1" dirty="0">
                <a:effectLst/>
              </a:rPr>
              <a:t>의 기여도 알 수 있음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초반 </a:t>
            </a:r>
            <a:r>
              <a:rPr lang="en-US" altLang="ko-KR" b="1" dirty="0">
                <a:effectLst/>
              </a:rPr>
              <a:t>step</a:t>
            </a:r>
            <a:r>
              <a:rPr lang="ko-KR" altLang="en-US" b="1" dirty="0">
                <a:effectLst/>
              </a:rPr>
              <a:t>에서 가장 많이 </a:t>
            </a:r>
            <a:r>
              <a:rPr lang="ko-KR" altLang="en-US" b="1" dirty="0" err="1">
                <a:effectLst/>
              </a:rPr>
              <a:t>줄어드는걸로</a:t>
            </a:r>
            <a:r>
              <a:rPr lang="ko-KR" altLang="en-US" b="1" dirty="0">
                <a:effectLst/>
              </a:rPr>
              <a:t> 봐서 여기가 가장 기여도 높음</a:t>
            </a:r>
            <a:r>
              <a:rPr lang="en-US" altLang="ko-KR" b="1" dirty="0">
                <a:effectLst/>
              </a:rPr>
              <a:t>.)</a:t>
            </a:r>
          </a:p>
          <a:p>
            <a:r>
              <a:rPr lang="en-US" altLang="ko-KR" b="1" dirty="0"/>
              <a:t>variational lower bound</a:t>
            </a:r>
            <a:r>
              <a:rPr lang="ko-KR" altLang="en-US" b="1" dirty="0"/>
              <a:t>는 실제 </a:t>
            </a:r>
            <a:r>
              <a:rPr lang="en-US" altLang="ko-KR" b="1" dirty="0"/>
              <a:t>log-likelihood</a:t>
            </a:r>
            <a:r>
              <a:rPr lang="ko-KR" altLang="en-US" b="1" dirty="0"/>
              <a:t>의 하한선 이므로 얘를 잘 하면 </a:t>
            </a:r>
            <a:r>
              <a:rPr lang="en-US" altLang="ko-KR" b="1" dirty="0"/>
              <a:t>log-likelihood</a:t>
            </a:r>
            <a:r>
              <a:rPr lang="ko-KR" altLang="en-US" b="1" dirty="0"/>
              <a:t>도 개선될 것</a:t>
            </a:r>
            <a:r>
              <a:rPr lang="en-US" altLang="ko-KR" b="1" dirty="0"/>
              <a:t>. 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effectLst/>
              </a:rPr>
              <a:t>즉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샘플링 품질만 고려한다면 </a:t>
            </a:r>
            <a:r>
              <a:rPr lang="en-US" altLang="ko-KR" b="1" dirty="0">
                <a:effectLst/>
              </a:rPr>
              <a:t>Ho et al.(2020)</a:t>
            </a:r>
            <a:r>
              <a:rPr lang="ko-KR" altLang="en-US" b="1" dirty="0">
                <a:effectLst/>
              </a:rPr>
              <a:t>처럼 </a:t>
            </a:r>
            <a:r>
              <a:rPr lang="en-US" altLang="ko-KR" b="1" dirty="0">
                <a:effectLst/>
              </a:rPr>
              <a:t>\</a:t>
            </a:r>
            <a:r>
              <a:rPr lang="en-US" altLang="ko-KR" b="1" dirty="0" err="1">
                <a:effectLst/>
              </a:rPr>
              <a:t>sigma_t</a:t>
            </a:r>
            <a:r>
              <a:rPr lang="en-US" altLang="ko-KR" b="1" dirty="0">
                <a:effectLst/>
              </a:rPr>
              <a:t> = \</a:t>
            </a:r>
            <a:r>
              <a:rPr lang="en-US" altLang="ko-KR" b="1" dirty="0" err="1">
                <a:effectLst/>
              </a:rPr>
              <a:t>beta_t</a:t>
            </a:r>
            <a:r>
              <a:rPr lang="ko-KR" altLang="en-US" b="1" dirty="0">
                <a:effectLst/>
              </a:rPr>
              <a:t>로 고정해도 충분하지만</a:t>
            </a:r>
            <a:r>
              <a:rPr lang="en-US" altLang="ko-KR" b="1" dirty="0">
                <a:effectLst/>
              </a:rPr>
              <a:t>, log-likelihood</a:t>
            </a:r>
            <a:r>
              <a:rPr lang="ko-KR" altLang="en-US" b="1" dirty="0">
                <a:effectLst/>
              </a:rPr>
              <a:t>를 더 좋게 만들려면 </a:t>
            </a:r>
            <a:r>
              <a:rPr lang="en-US" altLang="ko-KR" b="1" dirty="0">
                <a:effectLst/>
              </a:rPr>
              <a:t>\Sigma_{\theta}(</a:t>
            </a:r>
            <a:r>
              <a:rPr lang="en-US" altLang="ko-KR" b="1" dirty="0" err="1">
                <a:effectLst/>
              </a:rPr>
              <a:t>x_t</a:t>
            </a:r>
            <a:r>
              <a:rPr lang="en-US" altLang="ko-KR" b="1" dirty="0">
                <a:effectLst/>
              </a:rPr>
              <a:t>, t)</a:t>
            </a:r>
            <a:r>
              <a:rPr lang="ko-KR" altLang="en-US" b="1" dirty="0">
                <a:effectLst/>
              </a:rPr>
              <a:t>을 학습하는 것이 필요하다는 뜻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그래서 </a:t>
            </a:r>
            <a:r>
              <a:rPr lang="en-US" altLang="ko-KR" b="1" dirty="0">
                <a:effectLst/>
              </a:rPr>
              <a:t>2</a:t>
            </a:r>
            <a:r>
              <a:rPr lang="ko-KR" altLang="en-US" b="1" dirty="0">
                <a:effectLst/>
              </a:rPr>
              <a:t>개의 </a:t>
            </a:r>
            <a:r>
              <a:rPr lang="en-US" altLang="ko-KR" b="1" dirty="0">
                <a:effectLst/>
              </a:rPr>
              <a:t>beta </a:t>
            </a:r>
            <a:r>
              <a:rPr lang="ko-KR" altLang="en-US" b="1" dirty="0">
                <a:effectLst/>
              </a:rPr>
              <a:t>간에 </a:t>
            </a:r>
            <a:r>
              <a:rPr lang="en-US" altLang="ko-KR" b="1" dirty="0">
                <a:effectLst/>
              </a:rPr>
              <a:t>interpolation</a:t>
            </a:r>
            <a:r>
              <a:rPr lang="ko-KR" altLang="en-US" b="1" dirty="0">
                <a:effectLst/>
              </a:rPr>
              <a:t>을 적용함</a:t>
            </a:r>
            <a:r>
              <a:rPr lang="en-US" altLang="ko-KR" b="1" dirty="0">
                <a:effectLst/>
              </a:rPr>
              <a:t>.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effectLst/>
            </a:endParaRPr>
          </a:p>
          <a:p>
            <a:r>
              <a:rPr lang="ko-KR" altLang="en-US" dirty="0"/>
              <a:t>람다는 </a:t>
            </a:r>
            <a:r>
              <a:rPr lang="en-US" altLang="ko-KR" dirty="0"/>
              <a:t>0.001</a:t>
            </a:r>
            <a:r>
              <a:rPr lang="ko-KR" altLang="en-US" dirty="0"/>
              <a:t>로 설정하여 </a:t>
            </a:r>
            <a:r>
              <a:rPr lang="en-US" altLang="ko-KR" dirty="0"/>
              <a:t>$L_{</a:t>
            </a:r>
            <a:r>
              <a:rPr lang="en-US" altLang="ko-KR" dirty="0" err="1"/>
              <a:t>vlb</a:t>
            </a:r>
            <a:r>
              <a:rPr lang="en-US" altLang="ko-KR" dirty="0"/>
              <a:t>}$</a:t>
            </a:r>
            <a:r>
              <a:rPr lang="ko-KR" altLang="en-US" dirty="0"/>
              <a:t>가 </a:t>
            </a:r>
            <a:r>
              <a:rPr lang="en-US" altLang="ko-KR" dirty="0"/>
              <a:t>$L_{simple}$</a:t>
            </a:r>
            <a:r>
              <a:rPr lang="ko-KR" altLang="en-US" dirty="0"/>
              <a:t>을 압도하지 않도록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vlb</a:t>
            </a:r>
            <a:r>
              <a:rPr lang="ko-KR" altLang="en-US" dirty="0"/>
              <a:t>에서는 </a:t>
            </a:r>
            <a:r>
              <a:rPr lang="en-US" altLang="ko-KR" dirty="0"/>
              <a:t>mu(</a:t>
            </a:r>
            <a:r>
              <a:rPr lang="ko-KR" altLang="en-US" dirty="0"/>
              <a:t>평균</a:t>
            </a:r>
            <a:r>
              <a:rPr lang="en-US" altLang="ko-KR" dirty="0"/>
              <a:t>)</a:t>
            </a:r>
            <a:r>
              <a:rPr lang="ko-KR" altLang="en-US" dirty="0"/>
              <a:t>에 대한 기울기 차단</a:t>
            </a:r>
            <a:r>
              <a:rPr lang="en-US" altLang="ko-KR" dirty="0"/>
              <a:t>(stop-gradient)</a:t>
            </a:r>
            <a:r>
              <a:rPr lang="ko-KR" altLang="en-US" dirty="0"/>
              <a:t>해서 분산만 계산하게 함</a:t>
            </a:r>
            <a:r>
              <a:rPr lang="en-US" altLang="ko-KR" dirty="0"/>
              <a:t>. simple</a:t>
            </a:r>
            <a:r>
              <a:rPr lang="ko-KR" altLang="en-US" dirty="0"/>
              <a:t>만 평균의 기울기 계산하도록 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0000"/>
                </a:solidFill>
              </a:rPr>
              <a:t>벡터 </a:t>
            </a:r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ko-KR" altLang="en-US" dirty="0">
                <a:solidFill>
                  <a:srgbClr val="FF0000"/>
                </a:solidFill>
              </a:rPr>
              <a:t>랑 </a:t>
            </a:r>
            <a:r>
              <a:rPr lang="en-US" altLang="ko-KR" dirty="0">
                <a:solidFill>
                  <a:srgbClr val="FF0000"/>
                </a:solidFill>
              </a:rPr>
              <a:t>exp </a:t>
            </a:r>
            <a:r>
              <a:rPr lang="ko-KR" altLang="en-US" dirty="0">
                <a:solidFill>
                  <a:srgbClr val="FF0000"/>
                </a:solidFill>
              </a:rPr>
              <a:t>의미 </a:t>
            </a:r>
            <a:r>
              <a:rPr lang="ko-KR" altLang="en-US" dirty="0" err="1">
                <a:solidFill>
                  <a:srgbClr val="FF0000"/>
                </a:solidFill>
              </a:rPr>
              <a:t>이해필요함</a:t>
            </a:r>
            <a:endParaRPr lang="ko-KR" altLang="en-US" dirty="0">
              <a:solidFill>
                <a:srgbClr val="FF0000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n-US" altLang="ko-KR" dirty="0"/>
              <a:t>: </a:t>
            </a:r>
            <a:r>
              <a:rPr lang="ko-KR" altLang="en-US" b="0" i="0" dirty="0">
                <a:effectLst/>
                <a:latin typeface="fkGroteskNeue"/>
              </a:rPr>
              <a:t>벡터 </a:t>
            </a:r>
            <a:r>
              <a:rPr lang="en-US" altLang="ko-KR" b="0" i="0" dirty="0">
                <a:effectLst/>
                <a:latin typeface="fkGroteskNeue"/>
              </a:rPr>
              <a:t>v: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fkGroteskNeue"/>
              </a:rPr>
              <a:t>v</a:t>
            </a:r>
            <a:r>
              <a:rPr lang="ko-KR" altLang="en-US" b="0" i="0" dirty="0">
                <a:effectLst/>
                <a:latin typeface="fkGroteskNeue"/>
              </a:rPr>
              <a:t>는 </a:t>
            </a:r>
            <a:r>
              <a:rPr lang="en-US" altLang="ko-KR" b="0" i="0" dirty="0">
                <a:effectLst/>
                <a:latin typeface="fkGroteskNeue"/>
              </a:rPr>
              <a:t>0</a:t>
            </a:r>
            <a:r>
              <a:rPr lang="ko-KR" altLang="en-US" b="0" i="0" dirty="0">
                <a:effectLst/>
                <a:latin typeface="fkGroteskNeue"/>
              </a:rPr>
              <a:t>과 </a:t>
            </a:r>
            <a:r>
              <a:rPr lang="en-US" altLang="ko-KR" b="0" i="0" dirty="0">
                <a:effectLst/>
                <a:latin typeface="fkGroteskNeue"/>
              </a:rPr>
              <a:t>1 </a:t>
            </a:r>
            <a:r>
              <a:rPr lang="ko-KR" altLang="en-US" b="0" i="0" dirty="0">
                <a:effectLst/>
                <a:latin typeface="fkGroteskNeue"/>
              </a:rPr>
              <a:t>사이의 값을 갖는 학습 가능한 파라미터입니다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3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fkGroteskNeue"/>
              </a:rPr>
              <a:t>v</a:t>
            </a:r>
            <a:r>
              <a:rPr lang="ko-KR" altLang="en-US" b="0" i="0" dirty="0">
                <a:effectLst/>
                <a:latin typeface="fkGroteskNeue"/>
              </a:rPr>
              <a:t>는 </a:t>
            </a:r>
            <a:r>
              <a:rPr lang="en-US" altLang="ko-KR" b="0" i="0" dirty="0">
                <a:effectLst/>
                <a:latin typeface="fkGroteskNeue"/>
              </a:rPr>
              <a:t>$\</a:t>
            </a:r>
            <a:r>
              <a:rPr lang="en-US" altLang="ko-KR" b="0" i="0" dirty="0" err="1">
                <a:effectLst/>
                <a:latin typeface="fkGroteskNeue"/>
              </a:rPr>
              <a:t>beta_t</a:t>
            </a:r>
            <a:r>
              <a:rPr lang="en-US" altLang="ko-KR" b="0" i="0" dirty="0">
                <a:effectLst/>
                <a:latin typeface="fkGroteskNeue"/>
              </a:rPr>
              <a:t>$</a:t>
            </a:r>
            <a:r>
              <a:rPr lang="ko-KR" altLang="en-US" b="0" i="0" dirty="0">
                <a:effectLst/>
                <a:latin typeface="fkGroteskNeue"/>
              </a:rPr>
              <a:t>와 </a:t>
            </a:r>
            <a:r>
              <a:rPr lang="en-US" altLang="ko-KR" b="0" i="0" dirty="0">
                <a:effectLst/>
                <a:latin typeface="fkGroteskNeue"/>
              </a:rPr>
              <a:t>$\tilde{\beta}_t$ </a:t>
            </a:r>
            <a:r>
              <a:rPr lang="ko-KR" altLang="en-US" b="0" i="0" dirty="0">
                <a:effectLst/>
                <a:latin typeface="fkGroteskNeue"/>
              </a:rPr>
              <a:t>사이의 보간</a:t>
            </a:r>
            <a:r>
              <a:rPr lang="en-US" altLang="ko-KR" b="0" i="0" dirty="0">
                <a:effectLst/>
                <a:latin typeface="fkGroteskNeue"/>
              </a:rPr>
              <a:t>(interpolation)</a:t>
            </a:r>
            <a:r>
              <a:rPr lang="ko-KR" altLang="en-US" b="0" i="0" dirty="0">
                <a:effectLst/>
                <a:latin typeface="fkGroteskNeue"/>
              </a:rPr>
              <a:t>을 제어합니다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6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fkGroteskNeue"/>
              </a:rPr>
              <a:t>각 차원마다 하나의 </a:t>
            </a:r>
            <a:r>
              <a:rPr lang="en-US" altLang="ko-KR" b="0" i="0" dirty="0">
                <a:effectLst/>
                <a:latin typeface="fkGroteskNeue"/>
              </a:rPr>
              <a:t>component</a:t>
            </a:r>
            <a:r>
              <a:rPr lang="ko-KR" altLang="en-US" b="0" i="0" dirty="0">
                <a:effectLst/>
                <a:latin typeface="fkGroteskNeue"/>
              </a:rPr>
              <a:t>를 가집니다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3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fkGroteskNeue"/>
              </a:rPr>
              <a:t>exp</a:t>
            </a:r>
            <a:r>
              <a:rPr lang="ko-KR" altLang="en-US" b="0" i="0" dirty="0">
                <a:effectLst/>
                <a:latin typeface="fkGroteskNeue"/>
              </a:rPr>
              <a:t>의 의미</a:t>
            </a:r>
            <a:r>
              <a:rPr lang="en-US" altLang="ko-KR" b="0" i="0" dirty="0">
                <a:effectLst/>
                <a:latin typeface="fkGroteskNeu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fkGroteskNeue"/>
              </a:rPr>
              <a:t>exp </a:t>
            </a:r>
            <a:r>
              <a:rPr lang="ko-KR" altLang="en-US" b="0" i="0" dirty="0">
                <a:effectLst/>
                <a:latin typeface="fkGroteskNeue"/>
              </a:rPr>
              <a:t>함수는 </a:t>
            </a:r>
            <a:r>
              <a:rPr lang="en-US" altLang="ko-KR" b="0" i="0" dirty="0">
                <a:effectLst/>
                <a:latin typeface="fkGroteskNeue"/>
              </a:rPr>
              <a:t>log domain</a:t>
            </a:r>
            <a:r>
              <a:rPr lang="ko-KR" altLang="en-US" b="0" i="0" dirty="0">
                <a:effectLst/>
                <a:latin typeface="fkGroteskNeue"/>
              </a:rPr>
              <a:t>에서의 </a:t>
            </a:r>
            <a:r>
              <a:rPr lang="ko-KR" altLang="en-US" b="0" i="0" dirty="0" err="1">
                <a:effectLst/>
                <a:latin typeface="fkGroteskNeue"/>
              </a:rPr>
              <a:t>보간을</a:t>
            </a:r>
            <a:r>
              <a:rPr lang="ko-KR" altLang="en-US" b="0" i="0" dirty="0">
                <a:effectLst/>
                <a:latin typeface="fkGroteskNeue"/>
              </a:rPr>
              <a:t> 실제 </a:t>
            </a:r>
            <a:r>
              <a:rPr lang="en-US" altLang="ko-KR" b="0" i="0" dirty="0">
                <a:effectLst/>
                <a:latin typeface="fkGroteskNeue"/>
              </a:rPr>
              <a:t>covariance </a:t>
            </a:r>
            <a:r>
              <a:rPr lang="ko-KR" altLang="en-US" b="0" i="0" dirty="0">
                <a:effectLst/>
                <a:latin typeface="fkGroteskNeue"/>
              </a:rPr>
              <a:t>값으로 변환합니다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3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fkGroteskNeue"/>
              </a:rPr>
              <a:t>이는 항상 양수인 유효한 </a:t>
            </a:r>
            <a:r>
              <a:rPr lang="en-US" altLang="ko-KR" b="0" i="0" dirty="0">
                <a:effectLst/>
                <a:latin typeface="fkGroteskNeue"/>
              </a:rPr>
              <a:t>variance </a:t>
            </a:r>
            <a:r>
              <a:rPr lang="ko-KR" altLang="en-US" b="0" i="0" dirty="0">
                <a:effectLst/>
                <a:latin typeface="fkGroteskNeue"/>
              </a:rPr>
              <a:t>값을 보장합니다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fkGroteskNeue"/>
              </a:rPr>
              <a:t>log-linear </a:t>
            </a:r>
            <a:r>
              <a:rPr lang="ko-KR" altLang="en-US" b="0" i="0" dirty="0" err="1">
                <a:effectLst/>
                <a:latin typeface="fkGroteskNeue"/>
              </a:rPr>
              <a:t>보간을</a:t>
            </a:r>
            <a:r>
              <a:rPr lang="ko-KR" altLang="en-US" b="0" i="0" dirty="0">
                <a:effectLst/>
                <a:latin typeface="fkGroteskNeue"/>
              </a:rPr>
              <a:t> 수행하여 더 안정적인 학습을 가능하게 합니다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fkGroteskNeue"/>
              </a:rPr>
              <a:t>이 방식의 장점은</a:t>
            </a:r>
            <a:r>
              <a:rPr lang="en-US" altLang="ko-KR" b="0" i="0" dirty="0">
                <a:effectLst/>
                <a:latin typeface="fkGroteskNeu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fkGroteskNeue"/>
              </a:rPr>
              <a:t>Covariance</a:t>
            </a:r>
            <a:r>
              <a:rPr lang="ko-KR" altLang="en-US" b="0" i="0" dirty="0">
                <a:effectLst/>
                <a:latin typeface="fkGroteskNeue"/>
              </a:rPr>
              <a:t>를 직접 학습하는 대신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보간 정도를 학습함으로써 유효한 </a:t>
            </a:r>
            <a:r>
              <a:rPr lang="en-US" altLang="ko-KR" b="0" i="0" dirty="0">
                <a:effectLst/>
                <a:latin typeface="fkGroteskNeue"/>
              </a:rPr>
              <a:t>variance </a:t>
            </a:r>
            <a:r>
              <a:rPr lang="ko-KR" altLang="en-US" b="0" i="0" dirty="0">
                <a:effectLst/>
                <a:latin typeface="fkGroteskNeue"/>
              </a:rPr>
              <a:t>범위 내에서 안정적으로 학습할 수 있습니다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6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fkGroteskNeue"/>
              </a:rPr>
              <a:t>$\</a:t>
            </a:r>
            <a:r>
              <a:rPr lang="en-US" altLang="ko-KR" b="0" i="0" dirty="0" err="1">
                <a:effectLst/>
                <a:latin typeface="fkGroteskNeue"/>
              </a:rPr>
              <a:t>beta_t</a:t>
            </a:r>
            <a:r>
              <a:rPr lang="en-US" altLang="ko-KR" b="0" i="0" dirty="0">
                <a:effectLst/>
                <a:latin typeface="fkGroteskNeue"/>
              </a:rPr>
              <a:t>$</a:t>
            </a:r>
            <a:r>
              <a:rPr lang="ko-KR" altLang="en-US" b="0" i="0" dirty="0">
                <a:effectLst/>
                <a:latin typeface="fkGroteskNeue"/>
              </a:rPr>
              <a:t>와 </a:t>
            </a:r>
            <a:r>
              <a:rPr lang="en-US" altLang="ko-KR" b="0" i="0" dirty="0">
                <a:effectLst/>
                <a:latin typeface="fkGroteskNeue"/>
              </a:rPr>
              <a:t>$\tilde{\beta}_t$ </a:t>
            </a:r>
            <a:r>
              <a:rPr lang="ko-KR" altLang="en-US" b="0" i="0" dirty="0">
                <a:effectLst/>
                <a:latin typeface="fkGroteskNeue"/>
              </a:rPr>
              <a:t>사이의 유연한 </a:t>
            </a:r>
            <a:r>
              <a:rPr lang="ko-KR" altLang="en-US" b="0" i="0" dirty="0" err="1">
                <a:effectLst/>
                <a:latin typeface="fkGroteskNeue"/>
              </a:rPr>
              <a:t>보간을</a:t>
            </a:r>
            <a:r>
              <a:rPr lang="ko-KR" altLang="en-US" b="0" i="0" dirty="0">
                <a:effectLst/>
                <a:latin typeface="fkGroteskNeue"/>
              </a:rPr>
              <a:t> 통해 모델이 최적의 </a:t>
            </a:r>
            <a:r>
              <a:rPr lang="en-US" altLang="ko-KR" b="0" i="0" dirty="0">
                <a:effectLst/>
                <a:latin typeface="fkGroteskNeue"/>
              </a:rPr>
              <a:t>covariance</a:t>
            </a:r>
            <a:r>
              <a:rPr lang="ko-KR" altLang="en-US" b="0" i="0" dirty="0">
                <a:effectLst/>
                <a:latin typeface="fkGroteskNeue"/>
              </a:rPr>
              <a:t>를 찾을 수 있습니다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fkGroteskNeue"/>
              </a:rPr>
              <a:t>Log domain</a:t>
            </a:r>
            <a:r>
              <a:rPr lang="ko-KR" altLang="en-US" b="0" i="0" dirty="0">
                <a:effectLst/>
                <a:latin typeface="fkGroteskNeue"/>
              </a:rPr>
              <a:t>에서의 </a:t>
            </a:r>
            <a:r>
              <a:rPr lang="ko-KR" altLang="en-US" b="0" i="0" dirty="0" err="1">
                <a:effectLst/>
                <a:latin typeface="fkGroteskNeue"/>
              </a:rPr>
              <a:t>보간으로</a:t>
            </a:r>
            <a:r>
              <a:rPr lang="ko-KR" altLang="en-US" b="0" i="0" dirty="0">
                <a:effectLst/>
                <a:latin typeface="fkGroteskNeue"/>
              </a:rPr>
              <a:t> 수치적 안정성을 확보합니다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fkGroteskNeue"/>
              </a:rPr>
              <a:t>이 접근 방식은 특히 초기 </a:t>
            </a:r>
            <a:r>
              <a:rPr lang="en-US" altLang="ko-KR" b="0" i="0" dirty="0">
                <a:effectLst/>
                <a:latin typeface="fkGroteskNeue"/>
              </a:rPr>
              <a:t>diffusion step</a:t>
            </a:r>
            <a:r>
              <a:rPr lang="ko-KR" altLang="en-US" b="0" i="0" dirty="0">
                <a:effectLst/>
                <a:latin typeface="fkGroteskNeue"/>
              </a:rPr>
              <a:t>에서 중요한데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이 단계에서 </a:t>
            </a:r>
            <a:r>
              <a:rPr lang="en-US" altLang="ko-KR" b="0" i="0" dirty="0">
                <a:effectLst/>
                <a:latin typeface="fkGroteskNeue"/>
              </a:rPr>
              <a:t>VLB(Variational Lower Bound)</a:t>
            </a:r>
            <a:r>
              <a:rPr lang="ko-KR" altLang="en-US" b="0" i="0" dirty="0">
                <a:effectLst/>
                <a:latin typeface="fkGroteskNeue"/>
              </a:rPr>
              <a:t>가 급격히 변화하기 때문입니다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linear</a:t>
            </a:r>
            <a:r>
              <a:rPr lang="ko-KR" altLang="en-US" b="1" dirty="0"/>
              <a:t> </a:t>
            </a:r>
            <a:r>
              <a:rPr lang="en-US" altLang="ko-KR" b="1" dirty="0"/>
              <a:t>schedule</a:t>
            </a:r>
            <a:r>
              <a:rPr lang="ko-KR" altLang="en-US" b="1" dirty="0"/>
              <a:t>의 단점 </a:t>
            </a:r>
            <a:r>
              <a:rPr lang="en-US" altLang="ko-KR" b="1" dirty="0"/>
              <a:t>: </a:t>
            </a:r>
            <a:r>
              <a:rPr lang="ko-KR" altLang="en-US" b="0" dirty="0"/>
              <a:t>너무 </a:t>
            </a:r>
            <a:r>
              <a:rPr lang="en-US" altLang="ko-KR" b="0" dirty="0"/>
              <a:t>noisy</a:t>
            </a:r>
            <a:r>
              <a:rPr lang="ko-KR" altLang="en-US" b="0" dirty="0"/>
              <a:t>하다</a:t>
            </a:r>
            <a:r>
              <a:rPr lang="en-US" altLang="ko-KR" b="0" dirty="0"/>
              <a:t>. </a:t>
            </a:r>
            <a:endParaRPr lang="ko-KR" altLang="en-US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cosine schedule</a:t>
            </a:r>
            <a:r>
              <a:rPr lang="ko-KR" altLang="en-US" b="1" dirty="0"/>
              <a:t>의 단점 </a:t>
            </a:r>
            <a:r>
              <a:rPr lang="en-US" altLang="ko-KR" dirty="0"/>
              <a:t>: </a:t>
            </a:r>
            <a:r>
              <a:rPr lang="en-US" altLang="ko-KR" dirty="0" err="1"/>
              <a:t>revserse</a:t>
            </a:r>
            <a:r>
              <a:rPr lang="ko-KR" altLang="en-US" dirty="0"/>
              <a:t>에서 </a:t>
            </a:r>
            <a:r>
              <a:rPr lang="en-US" altLang="ko-KR" dirty="0"/>
              <a:t>sampling </a:t>
            </a:r>
            <a:r>
              <a:rPr lang="ko-KR" altLang="en-US" dirty="0"/>
              <a:t>초기 단계 </a:t>
            </a:r>
            <a:r>
              <a:rPr lang="en-US" altLang="ko-KR" dirty="0"/>
              <a:t>skipping </a:t>
            </a:r>
            <a:r>
              <a:rPr lang="ko-KR" altLang="en-US" dirty="0"/>
              <a:t>했을 때 </a:t>
            </a:r>
            <a:r>
              <a:rPr lang="en-US" altLang="ko-KR" dirty="0"/>
              <a:t>linear</a:t>
            </a:r>
            <a:r>
              <a:rPr lang="ko-KR" altLang="en-US" dirty="0"/>
              <a:t>보다 성능이 나쁘다 </a:t>
            </a:r>
            <a:r>
              <a:rPr lang="en-US" altLang="ko-KR" dirty="0"/>
              <a:t>(FID </a:t>
            </a:r>
            <a:r>
              <a:rPr lang="ko-KR" altLang="en-US" dirty="0"/>
              <a:t>높다</a:t>
            </a:r>
            <a:r>
              <a:rPr lang="en-US" altLang="ko-KR" dirty="0"/>
              <a:t>.)</a:t>
            </a:r>
            <a:endParaRPr lang="ko-KR" altLang="en-US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해결</a:t>
            </a:r>
            <a:r>
              <a:rPr lang="en-US" altLang="ko-KR" dirty="0"/>
              <a:t>: cosine noise schedule </a:t>
            </a:r>
            <a:r>
              <a:rPr lang="ko-KR" altLang="en-US" dirty="0"/>
              <a:t>새롭게 정의함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</a:t>
            </a:r>
            <a:r>
              <a:rPr lang="ko-KR" altLang="en-US" dirty="0"/>
              <a:t>를 </a:t>
            </a:r>
            <a:r>
              <a:rPr lang="en-US" altLang="ko-KR" dirty="0"/>
              <a:t>uniformly sampling</a:t>
            </a:r>
            <a:r>
              <a:rPr lang="ko-KR" altLang="en-US" dirty="0"/>
              <a:t>해버려서 불필요한 노이즈가 생긴 거라고 가정 가능함</a:t>
            </a:r>
            <a:r>
              <a:rPr lang="en-US" altLang="ko-KR" dirty="0"/>
              <a:t>.</a:t>
            </a:r>
            <a:r>
              <a:rPr lang="ko-KR" altLang="en-US" dirty="0"/>
              <a:t> 그러니까 </a:t>
            </a:r>
            <a:r>
              <a:rPr lang="en-US" altLang="ko-KR" dirty="0"/>
              <a:t>cosine noise schedule </a:t>
            </a:r>
            <a:r>
              <a:rPr lang="ko-KR" altLang="en-US" dirty="0"/>
              <a:t>정의하자</a:t>
            </a:r>
            <a:r>
              <a:rPr lang="en-US" altLang="ko-KR" dirty="0"/>
              <a:t>.. </a:t>
            </a:r>
            <a:endParaRPr lang="ko-KR" altLang="en-US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$\bar{\alpha}_t$</a:t>
            </a:r>
            <a:r>
              <a:rPr lang="ko-KR" altLang="en-US" dirty="0"/>
              <a:t>가 선형적으로 떨어지도록 디자인함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t=0</a:t>
            </a:r>
            <a:r>
              <a:rPr lang="ko-KR" altLang="en-US" dirty="0"/>
              <a:t>과 </a:t>
            </a:r>
            <a:r>
              <a:rPr lang="en-US" altLang="ko-KR" dirty="0"/>
              <a:t>t=T </a:t>
            </a:r>
            <a:r>
              <a:rPr lang="ko-KR" altLang="en-US" dirty="0"/>
              <a:t>근처는 급격한 변화 막기 위해 적게 변화함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linear </a:t>
            </a:r>
            <a:r>
              <a:rPr lang="en-US" altLang="ko-KR" dirty="0" err="1"/>
              <a:t>schedul</a:t>
            </a:r>
            <a:r>
              <a:rPr lang="ko-KR" altLang="en-US" dirty="0"/>
              <a:t>은 생각보다 정보 빨리 파괴되어서 </a:t>
            </a:r>
            <a:r>
              <a:rPr lang="en-US" altLang="ko-KR" dirty="0"/>
              <a:t>alpha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까지 더 빠르게 떨어지는데</a:t>
            </a:r>
            <a:endParaRPr lang="en-US" altLang="ko-KR" dirty="0"/>
          </a:p>
          <a:p>
            <a:r>
              <a:rPr lang="ko-KR" altLang="en-US" dirty="0"/>
              <a:t>이렇게 정의한 </a:t>
            </a:r>
            <a:r>
              <a:rPr lang="en-US" altLang="ko-KR" dirty="0"/>
              <a:t>cosine schedule</a:t>
            </a:r>
            <a:r>
              <a:rPr lang="ko-KR" altLang="en-US" dirty="0"/>
              <a:t>은 우리가 원하는 알파 변화임</a:t>
            </a:r>
            <a:r>
              <a:rPr lang="en-US" altLang="ko-KR" dirty="0"/>
              <a:t>. </a:t>
            </a:r>
            <a:r>
              <a:rPr lang="ko-KR" altLang="en-US" dirty="0"/>
              <a:t>완만하게 떨어짐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근데 </a:t>
            </a:r>
            <a:r>
              <a:rPr lang="en-US" altLang="ko-KR" b="1" dirty="0">
                <a:solidFill>
                  <a:srgbClr val="FF0000"/>
                </a:solidFill>
              </a:rPr>
              <a:t>noise </a:t>
            </a:r>
            <a:r>
              <a:rPr lang="ko-KR" altLang="en-US" b="1" dirty="0" err="1">
                <a:solidFill>
                  <a:srgbClr val="FF0000"/>
                </a:solidFill>
              </a:rPr>
              <a:t>추가하는거랑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알파랑</a:t>
            </a:r>
            <a:r>
              <a:rPr lang="ko-KR" altLang="en-US" b="1" dirty="0">
                <a:solidFill>
                  <a:srgbClr val="FF0000"/>
                </a:solidFill>
              </a:rPr>
              <a:t> 뭔 상관인데</a:t>
            </a:r>
            <a:r>
              <a:rPr lang="en-US" altLang="ko-KR" b="1" dirty="0">
                <a:solidFill>
                  <a:srgbClr val="FF0000"/>
                </a:solidFill>
              </a:rPr>
              <a:t>? </a:t>
            </a:r>
            <a:r>
              <a:rPr lang="ko-KR" altLang="en-US" b="1" dirty="0">
                <a:solidFill>
                  <a:srgbClr val="FF0000"/>
                </a:solidFill>
              </a:rPr>
              <a:t>알파가 왜 완만하게 떨어져야 좋지</a:t>
            </a:r>
            <a:r>
              <a:rPr lang="en-US" altLang="ko-KR" b="1" dirty="0">
                <a:solidFill>
                  <a:srgbClr val="FF0000"/>
                </a:solidFill>
              </a:rPr>
              <a:t>?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알파</a:t>
            </a:r>
            <a:r>
              <a:rPr lang="ko-KR" altLang="en-US" dirty="0" err="1">
                <a:solidFill>
                  <a:srgbClr val="FF0000"/>
                </a:solidFill>
              </a:rPr>
              <a:t>란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en-US" altLang="ko-KR" dirty="0" err="1">
                <a:solidFill>
                  <a:srgbClr val="FF0000"/>
                </a:solidFill>
              </a:rPr>
              <a:t>forwar</a:t>
            </a:r>
            <a:r>
              <a:rPr lang="ko-KR" altLang="en-US" dirty="0">
                <a:solidFill>
                  <a:srgbClr val="FF0000"/>
                </a:solidFill>
              </a:rPr>
              <a:t>에서 노이즈 추가하는 양 </a:t>
            </a:r>
            <a:r>
              <a:rPr lang="en-US" altLang="ko-KR" dirty="0">
                <a:solidFill>
                  <a:srgbClr val="FF0000"/>
                </a:solidFill>
              </a:rPr>
              <a:t>beta = 1-alpha</a:t>
            </a:r>
            <a:r>
              <a:rPr lang="ko-KR" altLang="en-US" dirty="0">
                <a:solidFill>
                  <a:srgbClr val="FF0000"/>
                </a:solidFill>
              </a:rPr>
              <a:t>임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완만하게 떨어지는 알파 </a:t>
            </a:r>
            <a:r>
              <a:rPr lang="en-US" altLang="ko-KR" dirty="0">
                <a:solidFill>
                  <a:srgbClr val="FF0000"/>
                </a:solidFill>
              </a:rPr>
              <a:t>= </a:t>
            </a:r>
            <a:r>
              <a:rPr lang="ko-KR" altLang="en-US" dirty="0">
                <a:solidFill>
                  <a:srgbClr val="FF0000"/>
                </a:solidFill>
              </a:rPr>
              <a:t>점진적이고 안정적인 </a:t>
            </a:r>
            <a:r>
              <a:rPr lang="en-US" altLang="ko-KR" dirty="0">
                <a:solidFill>
                  <a:srgbClr val="FF0000"/>
                </a:solidFill>
              </a:rPr>
              <a:t>noise </a:t>
            </a:r>
            <a:r>
              <a:rPr lang="ko-KR" altLang="en-US" dirty="0">
                <a:solidFill>
                  <a:srgbClr val="FF0000"/>
                </a:solidFill>
              </a:rPr>
              <a:t>추가임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너무 빨리 </a:t>
            </a:r>
            <a:r>
              <a:rPr lang="en-US" altLang="ko-KR" dirty="0">
                <a:solidFill>
                  <a:srgbClr val="FF0000"/>
                </a:solidFill>
              </a:rPr>
              <a:t>noise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ko-KR" altLang="en-US" dirty="0" err="1">
                <a:solidFill>
                  <a:srgbClr val="FF0000"/>
                </a:solidFill>
              </a:rPr>
              <a:t>가까워짐을</a:t>
            </a:r>
            <a:r>
              <a:rPr lang="ko-KR" altLang="en-US" dirty="0">
                <a:solidFill>
                  <a:srgbClr val="FF0000"/>
                </a:solidFill>
              </a:rPr>
              <a:t> 방지함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7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1200" b="1" dirty="0"/>
              <a:t>이상적인 생각</a:t>
            </a:r>
            <a:endParaRPr lang="ko-KR" altLang="en-US" sz="1200" dirty="0"/>
          </a:p>
          <a:p>
            <a:r>
              <a:rPr lang="en-US" altLang="ko-KR" sz="1200" dirty="0"/>
              <a:t>$L_{hybrid}$</a:t>
            </a:r>
            <a:r>
              <a:rPr lang="ko-KR" altLang="en-US" sz="1200" dirty="0"/>
              <a:t>를 </a:t>
            </a:r>
            <a:r>
              <a:rPr lang="en-US" altLang="ko-KR" sz="1200" dirty="0"/>
              <a:t>optimize</a:t>
            </a:r>
            <a:r>
              <a:rPr lang="ko-KR" altLang="en-US" sz="1200" dirty="0"/>
              <a:t>하기보단 </a:t>
            </a:r>
            <a:r>
              <a:rPr lang="en-US" altLang="ko-KR" sz="1200" dirty="0"/>
              <a:t>$L_{</a:t>
            </a:r>
            <a:r>
              <a:rPr lang="en-US" altLang="ko-KR" sz="1200" dirty="0" err="1"/>
              <a:t>vlb</a:t>
            </a:r>
            <a:r>
              <a:rPr lang="en-US" altLang="ko-KR" sz="1200" dirty="0"/>
              <a:t>}$</a:t>
            </a:r>
            <a:r>
              <a:rPr lang="ko-KR" altLang="en-US" sz="1200" dirty="0"/>
              <a:t>를 바로 </a:t>
            </a:r>
            <a:r>
              <a:rPr lang="en-US" altLang="ko-KR" sz="1200" dirty="0"/>
              <a:t>optimize</a:t>
            </a:r>
            <a:r>
              <a:rPr lang="ko-KR" altLang="en-US" sz="1200" dirty="0"/>
              <a:t>하면 </a:t>
            </a:r>
            <a:r>
              <a:rPr lang="en-US" altLang="ko-KR" sz="1200" dirty="0"/>
              <a:t>best log-likelihood</a:t>
            </a:r>
            <a:r>
              <a:rPr lang="ko-KR" altLang="en-US" sz="1200" dirty="0"/>
              <a:t>가 나오겠지</a:t>
            </a:r>
            <a:r>
              <a:rPr lang="en-US" altLang="ko-KR" sz="1200" dirty="0"/>
              <a:t>?</a:t>
            </a:r>
          </a:p>
          <a:p>
            <a:r>
              <a:rPr lang="ko-KR" altLang="en-US" sz="1200" b="1" dirty="0"/>
              <a:t>문제점</a:t>
            </a:r>
            <a:r>
              <a:rPr lang="en-US" altLang="ko-KR" sz="1200" b="1" dirty="0"/>
              <a:t>!!!</a:t>
            </a:r>
            <a:endParaRPr lang="ko-KR" altLang="en-US" sz="1200" dirty="0"/>
          </a:p>
          <a:p>
            <a:r>
              <a:rPr lang="ko-KR" altLang="en-US" sz="1200" dirty="0"/>
              <a:t>실제로 </a:t>
            </a:r>
            <a:r>
              <a:rPr lang="en-US" altLang="ko-KR" sz="1200" dirty="0"/>
              <a:t>$L_{</a:t>
            </a:r>
            <a:r>
              <a:rPr lang="en-US" altLang="ko-KR" sz="1200" dirty="0" err="1"/>
              <a:t>vlb</a:t>
            </a:r>
            <a:r>
              <a:rPr lang="en-US" altLang="ko-KR" sz="1200" dirty="0"/>
              <a:t>}$</a:t>
            </a:r>
            <a:r>
              <a:rPr lang="ko-KR" altLang="en-US" sz="1200" dirty="0"/>
              <a:t>를 바로 </a:t>
            </a:r>
            <a:r>
              <a:rPr lang="en-US" altLang="ko-KR" sz="1200" dirty="0"/>
              <a:t>optimize</a:t>
            </a:r>
            <a:r>
              <a:rPr lang="ko-KR" altLang="en-US" sz="1200" dirty="0" err="1"/>
              <a:t>하는게</a:t>
            </a:r>
            <a:r>
              <a:rPr lang="ko-KR" altLang="en-US" sz="1200" dirty="0"/>
              <a:t> 꽤 어려움</a:t>
            </a:r>
            <a:r>
              <a:rPr lang="en-US" altLang="ko-KR" sz="1200" dirty="0"/>
              <a:t>. - diverse ImageNet 64x64 </a:t>
            </a:r>
            <a:r>
              <a:rPr lang="ko-KR" altLang="en-US" sz="1200" dirty="0"/>
              <a:t>데이터셋에서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</a:t>
            </a:r>
            <a:r>
              <a:rPr lang="en-US" altLang="ko-KR" sz="1200" dirty="0" err="1"/>
              <a:t>vlb</a:t>
            </a:r>
            <a:r>
              <a:rPr lang="en-US" altLang="ko-KR" sz="1200" dirty="0"/>
              <a:t> </a:t>
            </a:r>
            <a:r>
              <a:rPr lang="ko-KR" altLang="en-US" sz="1200" dirty="0"/>
              <a:t>만 썼을 때 </a:t>
            </a:r>
            <a:r>
              <a:rPr lang="en-US" altLang="ko-KR" sz="1200" dirty="0"/>
              <a:t>log-likelihood </a:t>
            </a:r>
            <a:r>
              <a:rPr lang="ko-KR" altLang="en-US" sz="1200" dirty="0"/>
              <a:t>보면 굉장히 </a:t>
            </a:r>
            <a:r>
              <a:rPr lang="en-US" altLang="ko-KR" sz="1200" dirty="0"/>
              <a:t>loss</a:t>
            </a:r>
            <a:r>
              <a:rPr lang="ko-KR" altLang="en-US" sz="1200" dirty="0"/>
              <a:t>값 높음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가정</a:t>
            </a:r>
            <a:endParaRPr lang="en-US" altLang="ko-KR" b="1" dirty="0"/>
          </a:p>
          <a:p>
            <a:r>
              <a:rPr lang="en-US" altLang="ko-KR" dirty="0"/>
              <a:t>gradient noise </a:t>
            </a:r>
            <a:r>
              <a:rPr lang="ko-KR" altLang="en-US" dirty="0"/>
              <a:t>봤을 때 </a:t>
            </a:r>
            <a:r>
              <a:rPr lang="en-US" altLang="ko-KR" dirty="0" err="1"/>
              <a:t>vlb</a:t>
            </a:r>
            <a:r>
              <a:rPr lang="ko-KR" altLang="en-US" dirty="0"/>
              <a:t>가 </a:t>
            </a:r>
            <a:r>
              <a:rPr lang="en-US" altLang="ko-KR" dirty="0"/>
              <a:t>hybrid</a:t>
            </a:r>
            <a:r>
              <a:rPr lang="ko-KR" altLang="en-US" dirty="0"/>
              <a:t>보다 훨씬 </a:t>
            </a:r>
            <a:r>
              <a:rPr lang="en-US" altLang="ko-KR" dirty="0"/>
              <a:t>noisy</a:t>
            </a:r>
            <a:r>
              <a:rPr lang="ko-KR" altLang="en-US" dirty="0"/>
              <a:t>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 </a:t>
            </a:r>
            <a:r>
              <a:rPr lang="en-US" altLang="ko-KR" dirty="0"/>
              <a:t>– </a:t>
            </a:r>
            <a:r>
              <a:rPr lang="ko-KR" altLang="en-US" dirty="0"/>
              <a:t>그림 </a:t>
            </a:r>
            <a:r>
              <a:rPr lang="en-US" altLang="ko-KR" dirty="0"/>
              <a:t>7 </a:t>
            </a:r>
            <a:r>
              <a:rPr lang="ko-KR" altLang="en-US" dirty="0"/>
              <a:t>보면 확인 가능</a:t>
            </a:r>
            <a:r>
              <a:rPr lang="en-US" altLang="ko-KR" dirty="0"/>
              <a:t>. noise </a:t>
            </a:r>
            <a:r>
              <a:rPr lang="ko-KR" altLang="en-US" dirty="0"/>
              <a:t>크기가 훨씬 높다 </a:t>
            </a:r>
            <a:r>
              <a:rPr lang="en-US" altLang="ko-KR" dirty="0"/>
              <a:t>(</a:t>
            </a:r>
            <a:r>
              <a:rPr lang="ko-KR" altLang="en-US" dirty="0"/>
              <a:t>이 결과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 err="1"/>
              <a:t>vlb</a:t>
            </a:r>
            <a:r>
              <a:rPr lang="en-US" altLang="ko-KR" dirty="0"/>
              <a:t> 2</a:t>
            </a:r>
            <a:r>
              <a:rPr lang="ko-KR" altLang="en-US" dirty="0"/>
              <a:t>번 봤을 때 </a:t>
            </a:r>
            <a:r>
              <a:rPr lang="en-US" altLang="ko-KR" dirty="0"/>
              <a:t>loss term </a:t>
            </a:r>
            <a:r>
              <a:rPr lang="ko-KR" altLang="en-US" dirty="0"/>
              <a:t>크기 너무 </a:t>
            </a:r>
            <a:r>
              <a:rPr lang="ko-KR" altLang="en-US" dirty="0" err="1"/>
              <a:t>제각각이라</a:t>
            </a: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ko-KR" altLang="en-US" dirty="0"/>
              <a:t>를 </a:t>
            </a:r>
            <a:r>
              <a:rPr lang="en-US" altLang="ko-KR" dirty="0"/>
              <a:t>uniformly sampling </a:t>
            </a:r>
            <a:r>
              <a:rPr lang="ko-KR" altLang="en-US" dirty="0"/>
              <a:t>해서 이렇게 불필요한 노이즈 생긴 거라고 가정함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해결 방법 고안</a:t>
            </a:r>
            <a:endParaRPr lang="en-US" altLang="ko-KR" dirty="0"/>
          </a:p>
          <a:p>
            <a:r>
              <a:rPr lang="en-US" altLang="ko-KR" dirty="0"/>
              <a:t>uniformly </a:t>
            </a:r>
            <a:r>
              <a:rPr lang="en-US" altLang="ko-KR" dirty="0" err="1"/>
              <a:t>samplin</a:t>
            </a:r>
            <a:r>
              <a:rPr lang="ko-KR" altLang="en-US" dirty="0"/>
              <a:t>말고 </a:t>
            </a:r>
            <a:r>
              <a:rPr lang="en-US" altLang="ko-KR" dirty="0"/>
              <a:t>importance sampling</a:t>
            </a:r>
            <a:r>
              <a:rPr lang="ko-KR" altLang="en-US" dirty="0"/>
              <a:t>을 하자</a:t>
            </a:r>
            <a:r>
              <a:rPr lang="en-US" altLang="ko-KR" dirty="0"/>
              <a:t>. (</a:t>
            </a:r>
            <a:r>
              <a:rPr lang="ko-KR" altLang="en-US" dirty="0"/>
              <a:t>각 시간 단계의 중요도에 따라 샘플링 확률을 조정하자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l">
              <a:buFont typeface="+mj-lt"/>
              <a:buAutoNum type="arabicPeriod"/>
            </a:pPr>
            <a:r>
              <a:rPr lang="en-US" altLang="ko-KR" b="0" i="1" dirty="0">
                <a:effectLst/>
                <a:latin typeface="KaTeX_Math"/>
              </a:rPr>
              <a:t>L</a:t>
            </a:r>
            <a:r>
              <a:rPr lang="en-US" altLang="ko-KR" b="0" i="0" dirty="0">
                <a:effectLst/>
                <a:latin typeface="KaTeX_Main"/>
              </a:rPr>
              <a:t>VLB</a:t>
            </a:r>
            <a:r>
              <a:rPr lang="ko-KR" altLang="en-US" b="0" i="0" dirty="0">
                <a:effectLst/>
                <a:latin typeface="fkGroteskNeue"/>
              </a:rPr>
              <a:t>가 각 시간 단계 </a:t>
            </a:r>
            <a:r>
              <a:rPr lang="en-US" altLang="ko-KR" b="0" i="0" dirty="0">
                <a:effectLst/>
                <a:latin typeface="fkGroteskNeue"/>
              </a:rPr>
              <a:t>t</a:t>
            </a:r>
            <a:r>
              <a:rPr lang="ko-KR" altLang="en-US" b="0" i="0" dirty="0">
                <a:effectLst/>
                <a:latin typeface="fkGroteskNeue"/>
              </a:rPr>
              <a:t>마다 크게 다른 </a:t>
            </a:r>
            <a:r>
              <a:rPr lang="en-US" altLang="ko-KR" b="0" i="0" dirty="0">
                <a:effectLst/>
                <a:latin typeface="fkGroteskNeue"/>
              </a:rPr>
              <a:t>magnitude</a:t>
            </a:r>
            <a:r>
              <a:rPr lang="ko-KR" altLang="en-US" b="0" i="0" dirty="0">
                <a:effectLst/>
                <a:latin typeface="fkGroteskNeue"/>
              </a:rPr>
              <a:t>를 가지기 때문에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단순히 </a:t>
            </a:r>
            <a:r>
              <a:rPr lang="en-US" altLang="ko-KR" b="0" i="0" dirty="0">
                <a:effectLst/>
                <a:latin typeface="fkGroteskNeue"/>
              </a:rPr>
              <a:t>t</a:t>
            </a:r>
            <a:r>
              <a:rPr lang="ko-KR" altLang="en-US" b="0" i="0" dirty="0">
                <a:effectLst/>
                <a:latin typeface="fkGroteskNeue"/>
              </a:rPr>
              <a:t>를 균등하게 </a:t>
            </a:r>
            <a:r>
              <a:rPr lang="ko-KR" altLang="en-US" b="0" i="0" dirty="0" err="1">
                <a:effectLst/>
                <a:latin typeface="fkGroteskNeue"/>
              </a:rPr>
              <a:t>샘플링하는</a:t>
            </a:r>
            <a:r>
              <a:rPr lang="ko-KR" altLang="en-US" b="0" i="0" dirty="0">
                <a:effectLst/>
                <a:latin typeface="fkGroteskNeue"/>
              </a:rPr>
              <a:t> 것은 </a:t>
            </a:r>
            <a:r>
              <a:rPr lang="en-US" altLang="ko-KR" b="0" i="0" dirty="0">
                <a:effectLst/>
                <a:latin typeface="fkGroteskNeue"/>
              </a:rPr>
              <a:t>VLB objective</a:t>
            </a:r>
            <a:r>
              <a:rPr lang="ko-KR" altLang="en-US" b="0" i="0" dirty="0">
                <a:effectLst/>
                <a:latin typeface="fkGroteskNeue"/>
              </a:rPr>
              <a:t>에 도움이 되지 않습니다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5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9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fkGroteskNeue"/>
              </a:rPr>
              <a:t>각 시간 단계의 중요도에 따라 샘플링 확률을 조정함으로써</a:t>
            </a:r>
            <a:r>
              <a:rPr lang="en-US" altLang="ko-KR" b="0" i="0" dirty="0">
                <a:effectLst/>
                <a:latin typeface="fkGroteskNeue"/>
              </a:rPr>
              <a:t>, </a:t>
            </a:r>
            <a:r>
              <a:rPr lang="ko-KR" altLang="en-US" b="0" i="0" dirty="0">
                <a:effectLst/>
                <a:latin typeface="fkGroteskNeue"/>
              </a:rPr>
              <a:t>더 중요한 시간 단계에 더 많은 계산 리소스를 할당할 수 있습니다</a:t>
            </a:r>
            <a:endParaRPr lang="en-US" altLang="ko-KR" b="0" i="0" dirty="0">
              <a:effectLst/>
              <a:latin typeface="fkGroteskNeue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fkGroteskNeue"/>
            </a:endParaRPr>
          </a:p>
          <a:p>
            <a:pPr algn="l">
              <a:buFont typeface="+mj-lt"/>
              <a:buNone/>
            </a:pPr>
            <a:r>
              <a:rPr lang="en-US" altLang="ko-KR" b="0" i="0" dirty="0">
                <a:effectLst/>
                <a:latin typeface="fkGroteskNeue"/>
              </a:rPr>
              <a:t>- </a:t>
            </a:r>
            <a:r>
              <a:rPr lang="ko-KR" altLang="en-US" b="0" i="0" dirty="0">
                <a:effectLst/>
                <a:latin typeface="fkGroteskNeue"/>
              </a:rPr>
              <a:t>용어 정리</a:t>
            </a:r>
            <a:endParaRPr lang="en-US" altLang="ko-KR" b="0" i="0" dirty="0">
              <a:effectLst/>
              <a:latin typeface="fkGroteskNeu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KaTeX_Main"/>
              </a:rPr>
              <a:t>L_VLB</a:t>
            </a:r>
            <a:r>
              <a:rPr lang="en-US" altLang="ko-KR" b="0" i="0" dirty="0">
                <a:effectLst/>
                <a:latin typeface="fkGroteskNeue"/>
              </a:rPr>
              <a:t>: Variational Lower Bound Loss</a:t>
            </a:r>
            <a:r>
              <a:rPr lang="ko-KR" altLang="en-US" b="0" i="0" dirty="0">
                <a:effectLst/>
                <a:latin typeface="fkGroteskNeue"/>
              </a:rPr>
              <a:t>를 나타냅니다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5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9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effectLst/>
                <a:latin typeface="KaTeX_Main"/>
              </a:rPr>
              <a:t>Et∼pt</a:t>
            </a:r>
            <a:r>
              <a:rPr lang="en-US" altLang="ko-KR" b="0" i="0" dirty="0">
                <a:effectLst/>
                <a:latin typeface="fkGroteskNeue"/>
              </a:rPr>
              <a:t>: t</a:t>
            </a:r>
            <a:r>
              <a:rPr lang="ko-KR" altLang="en-US" b="0" i="0" dirty="0">
                <a:effectLst/>
                <a:latin typeface="fkGroteskNeue"/>
              </a:rPr>
              <a:t>를 </a:t>
            </a:r>
            <a:r>
              <a:rPr lang="en-US" altLang="ko-KR" b="0" i="0" dirty="0" err="1">
                <a:effectLst/>
                <a:latin typeface="KaTeX_Main"/>
              </a:rPr>
              <a:t>pt</a:t>
            </a:r>
            <a:r>
              <a:rPr lang="en-US" altLang="ko-KR" b="0" i="1" dirty="0" err="1">
                <a:effectLst/>
                <a:latin typeface="KaTeX_Math"/>
              </a:rPr>
              <a:t>pt</a:t>
            </a:r>
            <a:r>
              <a:rPr lang="ko-KR" altLang="en-US" b="0" i="0" dirty="0">
                <a:effectLst/>
                <a:latin typeface="fkGroteskNeue"/>
              </a:rPr>
              <a:t> 분포에서 </a:t>
            </a:r>
            <a:r>
              <a:rPr lang="ko-KR" altLang="en-US" b="0" i="0" dirty="0" err="1">
                <a:effectLst/>
                <a:latin typeface="fkGroteskNeue"/>
              </a:rPr>
              <a:t>샘플링하여</a:t>
            </a:r>
            <a:r>
              <a:rPr lang="ko-KR" altLang="en-US" b="0" i="0" dirty="0">
                <a:effectLst/>
                <a:latin typeface="fkGroteskNeue"/>
              </a:rPr>
              <a:t> </a:t>
            </a:r>
            <a:r>
              <a:rPr lang="ko-KR" altLang="en-US" b="0" i="0" dirty="0" err="1">
                <a:effectLst/>
                <a:latin typeface="fkGroteskNeue"/>
              </a:rPr>
              <a:t>기대값을</a:t>
            </a:r>
            <a:r>
              <a:rPr lang="ko-KR" altLang="en-US" b="0" i="0" dirty="0">
                <a:effectLst/>
                <a:latin typeface="fkGroteskNeue"/>
              </a:rPr>
              <a:t> 계산합니다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5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KaTeX_Main"/>
              </a:rPr>
              <a:t>Lt/pt</a:t>
            </a:r>
            <a:r>
              <a:rPr lang="en-US" altLang="ko-KR" b="0" i="0" dirty="0">
                <a:effectLst/>
                <a:latin typeface="fkGroteskNeue"/>
              </a:rPr>
              <a:t>: </a:t>
            </a:r>
            <a:r>
              <a:rPr lang="ko-KR" altLang="en-US" b="0" i="0" dirty="0">
                <a:effectLst/>
                <a:latin typeface="fkGroteskNeue"/>
              </a:rPr>
              <a:t>각 시간 단계 </a:t>
            </a:r>
            <a:r>
              <a:rPr lang="en-US" altLang="ko-KR" b="0" i="0" dirty="0">
                <a:effectLst/>
                <a:latin typeface="fkGroteskNeue"/>
              </a:rPr>
              <a:t>t</a:t>
            </a:r>
            <a:r>
              <a:rPr lang="ko-KR" altLang="en-US" b="0" i="0" dirty="0">
                <a:effectLst/>
                <a:latin typeface="fkGroteskNeue"/>
              </a:rPr>
              <a:t>에서의 손실 </a:t>
            </a:r>
            <a:r>
              <a:rPr lang="en-US" altLang="ko-KR" b="0" i="0" dirty="0" err="1">
                <a:effectLst/>
                <a:latin typeface="KaTeX_Main"/>
              </a:rPr>
              <a:t>Lt</a:t>
            </a:r>
            <a:r>
              <a:rPr lang="en-US" altLang="ko-KR" b="0" i="1" dirty="0" err="1">
                <a:effectLst/>
                <a:latin typeface="KaTeX_Math"/>
              </a:rPr>
              <a:t>Lt</a:t>
            </a:r>
            <a:r>
              <a:rPr lang="ko-KR" altLang="en-US" b="0" i="0" dirty="0">
                <a:effectLst/>
                <a:latin typeface="fkGroteskNeue"/>
              </a:rPr>
              <a:t>를 해당 시간 단계의 샘플링 확률 </a:t>
            </a:r>
            <a:r>
              <a:rPr lang="en-US" altLang="ko-KR" b="0" i="0" dirty="0" err="1">
                <a:effectLst/>
                <a:latin typeface="KaTeX_Main"/>
              </a:rPr>
              <a:t>pt</a:t>
            </a:r>
            <a:r>
              <a:rPr lang="en-US" altLang="ko-KR" b="0" i="1" dirty="0" err="1">
                <a:effectLst/>
                <a:latin typeface="KaTeX_Math"/>
              </a:rPr>
              <a:t>pt</a:t>
            </a:r>
            <a:r>
              <a:rPr lang="ko-KR" altLang="en-US" b="0" i="0" dirty="0">
                <a:effectLst/>
                <a:latin typeface="fkGroteskNeue"/>
              </a:rPr>
              <a:t>로 나눕니다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5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9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 err="1">
                <a:effectLst/>
                <a:latin typeface="KaTeX_Main"/>
              </a:rPr>
              <a:t>pt∝E</a:t>
            </a:r>
            <a:r>
              <a:rPr lang="en-US" altLang="ko-KR" b="0" i="0" dirty="0">
                <a:effectLst/>
                <a:latin typeface="KaTeX_Main"/>
              </a:rPr>
              <a:t>(Lt2)</a:t>
            </a:r>
            <a:r>
              <a:rPr lang="en-US" altLang="ko-KR" b="0" i="1" dirty="0">
                <a:effectLst/>
                <a:latin typeface="KaTeX_Math"/>
              </a:rPr>
              <a:t>pt</a:t>
            </a:r>
            <a:r>
              <a:rPr lang="ko-KR" altLang="en-US" b="0" i="0" dirty="0">
                <a:effectLst/>
                <a:latin typeface="KaTeX_Main"/>
              </a:rPr>
              <a:t>∝</a:t>
            </a:r>
            <a:r>
              <a:rPr lang="en-US" altLang="ko-KR" b="0" i="0" dirty="0">
                <a:effectLst/>
                <a:latin typeface="KaTeX_AMS"/>
              </a:rPr>
              <a:t>E</a:t>
            </a:r>
            <a:r>
              <a:rPr lang="en-US" altLang="ko-KR" b="0" i="0" dirty="0">
                <a:effectLst/>
                <a:latin typeface="KaTeX_Main"/>
              </a:rPr>
              <a:t>(</a:t>
            </a:r>
            <a:r>
              <a:rPr lang="en-US" altLang="ko-KR" b="0" i="1" dirty="0">
                <a:effectLst/>
                <a:latin typeface="KaTeX_Math"/>
              </a:rPr>
              <a:t>Lt</a:t>
            </a:r>
            <a:r>
              <a:rPr lang="en-US" altLang="ko-KR" b="0" i="0" dirty="0">
                <a:effectLst/>
                <a:latin typeface="KaTeX_Main"/>
              </a:rPr>
              <a:t>2)</a:t>
            </a:r>
            <a:r>
              <a:rPr lang="en-US" altLang="ko-KR" b="0" i="0" dirty="0">
                <a:effectLst/>
                <a:latin typeface="fkGroteskNeue"/>
              </a:rPr>
              <a:t>: </a:t>
            </a:r>
            <a:r>
              <a:rPr lang="ko-KR" altLang="en-US" b="0" i="0" dirty="0">
                <a:effectLst/>
                <a:latin typeface="fkGroteskNeue"/>
              </a:rPr>
              <a:t>각 시간 단계 </a:t>
            </a:r>
            <a:r>
              <a:rPr lang="en-US" altLang="ko-KR" b="0" i="0" dirty="0">
                <a:effectLst/>
                <a:latin typeface="fkGroteskNeue"/>
              </a:rPr>
              <a:t>t</a:t>
            </a:r>
            <a:r>
              <a:rPr lang="ko-KR" altLang="en-US" b="0" i="0" dirty="0">
                <a:effectLst/>
                <a:latin typeface="fkGroteskNeue"/>
              </a:rPr>
              <a:t>의 샘플링 확률은 해당 시간 단계의 손실 제곱의 </a:t>
            </a:r>
            <a:r>
              <a:rPr lang="ko-KR" altLang="en-US" b="0" i="0" dirty="0" err="1">
                <a:effectLst/>
                <a:latin typeface="fkGroteskNeue"/>
              </a:rPr>
              <a:t>기대값의</a:t>
            </a:r>
            <a:r>
              <a:rPr lang="ko-KR" altLang="en-US" b="0" i="0" dirty="0">
                <a:effectLst/>
                <a:latin typeface="fkGroteskNeue"/>
              </a:rPr>
              <a:t> 제곱근에 비례합니다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5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9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None/>
            </a:pPr>
            <a:endParaRPr lang="en-US" altLang="ko-KR" b="0" i="0" dirty="0">
              <a:effectLst/>
              <a:latin typeface="fkGroteskNeue"/>
            </a:endParaRP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fkGroteskNeue"/>
            </a:endParaRPr>
          </a:p>
          <a:p>
            <a:pPr algn="l"/>
            <a:r>
              <a:rPr lang="ko-KR" altLang="en-US" b="0" i="0" dirty="0">
                <a:effectLst/>
                <a:latin typeface="fkGroteskNeue"/>
              </a:rPr>
              <a:t>작동 방식은 다음과 같습니다</a:t>
            </a:r>
            <a:r>
              <a:rPr lang="en-US" altLang="ko-KR" b="0" i="0" dirty="0">
                <a:effectLst/>
                <a:latin typeface="fkGroteskNeu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fkGroteskNeue"/>
              </a:rPr>
              <a:t>각 시간 단계 </a:t>
            </a:r>
            <a:r>
              <a:rPr lang="en-US" altLang="ko-KR" b="0" i="0" dirty="0">
                <a:effectLst/>
                <a:latin typeface="fkGroteskNeue"/>
              </a:rPr>
              <a:t>t</a:t>
            </a:r>
            <a:r>
              <a:rPr lang="ko-KR" altLang="en-US" b="0" i="0" dirty="0">
                <a:effectLst/>
                <a:latin typeface="fkGroteskNeue"/>
              </a:rPr>
              <a:t>에 대해 이전 </a:t>
            </a:r>
            <a:r>
              <a:rPr lang="en-US" altLang="ko-KR" b="0" i="0" dirty="0">
                <a:effectLst/>
                <a:latin typeface="fkGroteskNeue"/>
              </a:rPr>
              <a:t>10</a:t>
            </a:r>
            <a:r>
              <a:rPr lang="ko-KR" altLang="en-US" b="0" i="0" dirty="0">
                <a:effectLst/>
                <a:latin typeface="fkGroteskNeue"/>
              </a:rPr>
              <a:t>개의 </a:t>
            </a:r>
            <a:r>
              <a:rPr lang="en-US" altLang="ko-KR" b="0" i="0" dirty="0">
                <a:effectLst/>
                <a:latin typeface="KaTeX_Main"/>
              </a:rPr>
              <a:t>Lt2</a:t>
            </a:r>
            <a:r>
              <a:rPr lang="en-US" altLang="ko-KR" b="0" i="1" dirty="0">
                <a:effectLst/>
                <a:latin typeface="KaTeX_Math"/>
              </a:rPr>
              <a:t>Lt</a:t>
            </a:r>
            <a:r>
              <a:rPr lang="en-US" altLang="ko-KR" b="0" i="0" dirty="0">
                <a:effectLst/>
                <a:latin typeface="KaTeX_Main"/>
              </a:rPr>
              <a:t>2</a:t>
            </a:r>
            <a:r>
              <a:rPr lang="ko-KR" altLang="en-US" b="0" i="0" dirty="0">
                <a:effectLst/>
                <a:latin typeface="fkGroteskNeue"/>
              </a:rPr>
              <a:t> 값을 저장하고 평균을 계산합니다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5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9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fkGroteskNeue"/>
              </a:rPr>
              <a:t>이 평균값의 제곱근에 비례하여 각 시간 단계의 샘플링 확률 </a:t>
            </a:r>
            <a:r>
              <a:rPr lang="en-US" altLang="ko-KR" b="0" i="0" dirty="0" err="1">
                <a:effectLst/>
                <a:latin typeface="KaTeX_Main"/>
              </a:rPr>
              <a:t>pt</a:t>
            </a:r>
            <a:r>
              <a:rPr lang="en-US" altLang="ko-KR" b="0" i="1" dirty="0" err="1">
                <a:effectLst/>
                <a:latin typeface="KaTeX_Math"/>
              </a:rPr>
              <a:t>pt</a:t>
            </a:r>
            <a:r>
              <a:rPr lang="ko-KR" altLang="en-US" b="0" i="0" dirty="0">
                <a:effectLst/>
                <a:latin typeface="fkGroteskNeue"/>
              </a:rPr>
              <a:t>를 설정합니다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5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9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fkGroteskNeue"/>
              </a:rPr>
              <a:t>학습 초기에는 모든 시간 단계에 대해 </a:t>
            </a:r>
            <a:r>
              <a:rPr lang="en-US" altLang="ko-KR" b="0" i="0" dirty="0">
                <a:effectLst/>
                <a:latin typeface="fkGroteskNeue"/>
              </a:rPr>
              <a:t>10</a:t>
            </a:r>
            <a:r>
              <a:rPr lang="ko-KR" altLang="en-US" b="0" i="0" dirty="0">
                <a:effectLst/>
                <a:latin typeface="fkGroteskNeue"/>
              </a:rPr>
              <a:t>개의 샘플이 모일 때까지 균등하게 </a:t>
            </a:r>
            <a:r>
              <a:rPr lang="ko-KR" altLang="en-US" b="0" i="0" dirty="0" err="1">
                <a:effectLst/>
                <a:latin typeface="fkGroteskNeue"/>
              </a:rPr>
              <a:t>샘플링합니다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5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9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fkGroteskNeue"/>
              </a:rPr>
              <a:t>이후에는 계산된 </a:t>
            </a:r>
            <a:r>
              <a:rPr lang="en-US" altLang="ko-KR" b="0" i="0" dirty="0" err="1">
                <a:effectLst/>
                <a:latin typeface="KaTeX_Main"/>
              </a:rPr>
              <a:t>pt</a:t>
            </a:r>
            <a:r>
              <a:rPr lang="en-US" altLang="ko-KR" b="0" i="1" dirty="0" err="1">
                <a:effectLst/>
                <a:latin typeface="KaTeX_Math"/>
              </a:rPr>
              <a:t>pt</a:t>
            </a:r>
            <a:r>
              <a:rPr lang="ko-KR" altLang="en-US" b="0" i="0" dirty="0">
                <a:effectLst/>
                <a:latin typeface="fkGroteskNeue"/>
              </a:rPr>
              <a:t>에 따라 시간 단계를 </a:t>
            </a:r>
            <a:r>
              <a:rPr lang="ko-KR" altLang="en-US" b="0" i="0" dirty="0" err="1">
                <a:effectLst/>
                <a:latin typeface="fkGroteskNeue"/>
              </a:rPr>
              <a:t>샘플링하여</a:t>
            </a:r>
            <a:r>
              <a:rPr lang="ko-KR" altLang="en-US" b="0" i="0" dirty="0">
                <a:effectLst/>
                <a:latin typeface="fkGroteskNeue"/>
              </a:rPr>
              <a:t> 손실을 계산합니다</a:t>
            </a:r>
            <a:r>
              <a:rPr lang="en-US" altLang="ko-KR" b="0" i="0" u="none" strike="noStrike" dirty="0">
                <a:effectLst/>
                <a:latin typeface="var(--font-berkeley-mono)"/>
                <a:hlinkClick r:id="rId3"/>
              </a:rPr>
              <a:t>5</a:t>
            </a:r>
            <a:r>
              <a:rPr lang="en-US" altLang="ko-KR" b="0" i="0" u="none" strike="noStrike" dirty="0">
                <a:effectLst/>
                <a:latin typeface="var(--font-berkeley-mono)"/>
                <a:hlinkClick r:id="rId4"/>
              </a:rPr>
              <a:t>9</a:t>
            </a:r>
            <a:r>
              <a:rPr lang="en-US" altLang="ko-KR" b="0" i="0" dirty="0">
                <a:effectLst/>
                <a:latin typeface="fkGroteskNeu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effectLst/>
              <a:latin typeface="fkGroteskNeue"/>
            </a:endParaRPr>
          </a:p>
          <a:p>
            <a:pPr algn="l">
              <a:buFont typeface="+mj-lt"/>
              <a:buAutoNum type="arabicPeriod"/>
            </a:pPr>
            <a:endParaRPr lang="ko-KR" altLang="en-US" b="0" i="0" dirty="0">
              <a:effectLst/>
              <a:latin typeface="fkGroteskNeu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40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81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8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8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67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96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952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9525"/>
            <a:ext cx="122047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 b="1"/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669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2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894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827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558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11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570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1524000" y="4581128"/>
            <a:ext cx="9144000" cy="41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200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http://ivpl.sookmyung.ac.kr</a:t>
            </a:r>
            <a:endParaRPr lang="ko-KR" altLang="en-US" sz="200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7614" y="45531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50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6859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2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9" r:id="rId6"/>
    <p:sldLayoutId id="2147483844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3" r:id="rId14"/>
    <p:sldLayoutId id="2147483854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2.0967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9.png"/><Relationship Id="rId10" Type="http://schemas.openxmlformats.org/officeDocument/2006/relationships/image" Target="../media/image45.png"/><Relationship Id="rId4" Type="http://schemas.openxmlformats.org/officeDocument/2006/relationships/image" Target="../media/image32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5" y="1196752"/>
            <a:ext cx="10988469" cy="59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>
                <a:ea typeface="맑은 고딕"/>
              </a:rPr>
              <a:t>Improved Denoising Diffusion Probabilistic Models</a:t>
            </a:r>
            <a:endParaRPr lang="ko-KR" altLang="en-US" sz="3200" b="1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2025-02-18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671F0-B806-614E-915E-7B1C3A4F15E3}"/>
              </a:ext>
            </a:extLst>
          </p:cNvPr>
          <p:cNvSpPr txBox="1"/>
          <p:nvPr/>
        </p:nvSpPr>
        <p:spPr>
          <a:xfrm>
            <a:off x="601766" y="2025838"/>
            <a:ext cx="1098846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eriod"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Nichol and P. Dhariwal, (2021). “Improved Denoising Diffusion Probabilistic Models”, 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 preprint, Available: 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https://arxiv.org/abs/2102.09672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77AB7-9615-F4A8-2131-72DB06C26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D01219-E951-2AF8-22EE-2ADF4257C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Improving the Log-likelihood – </a:t>
            </a:r>
            <a:r>
              <a:rPr lang="en-US" altLang="ko-KR" sz="2000"/>
              <a:t>Result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DC3F11-A94B-4356-EC84-071175EC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62" y="1570807"/>
            <a:ext cx="5478392" cy="33007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4C8645-82CB-92FA-D29C-1FD4F8C03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47" y="1570807"/>
            <a:ext cx="5424486" cy="34745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3DA3C6-1443-07D9-6769-F4E26F79D6AE}"/>
              </a:ext>
            </a:extLst>
          </p:cNvPr>
          <p:cNvSpPr/>
          <p:nvPr/>
        </p:nvSpPr>
        <p:spPr>
          <a:xfrm>
            <a:off x="737224" y="2804160"/>
            <a:ext cx="4794145" cy="289560"/>
          </a:xfrm>
          <a:prstGeom prst="rect">
            <a:avLst/>
          </a:prstGeom>
          <a:solidFill>
            <a:srgbClr val="FFFF9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7327C4-ECF3-5ED5-90C0-1CAFC9A30474}"/>
              </a:ext>
            </a:extLst>
          </p:cNvPr>
          <p:cNvSpPr/>
          <p:nvPr/>
        </p:nvSpPr>
        <p:spPr>
          <a:xfrm>
            <a:off x="737224" y="3571177"/>
            <a:ext cx="4794145" cy="289560"/>
          </a:xfrm>
          <a:prstGeom prst="rect">
            <a:avLst/>
          </a:prstGeom>
          <a:solidFill>
            <a:srgbClr val="FFFF9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B5EAC3-9801-AEEE-A747-996137BF9C76}"/>
              </a:ext>
            </a:extLst>
          </p:cNvPr>
          <p:cNvSpPr/>
          <p:nvPr/>
        </p:nvSpPr>
        <p:spPr>
          <a:xfrm>
            <a:off x="4914900" y="3605213"/>
            <a:ext cx="480060" cy="4486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6A2FC5-D360-7BE2-E684-8DA3D2B41AB7}"/>
              </a:ext>
            </a:extLst>
          </p:cNvPr>
          <p:cNvSpPr/>
          <p:nvPr/>
        </p:nvSpPr>
        <p:spPr>
          <a:xfrm>
            <a:off x="4914900" y="4213893"/>
            <a:ext cx="480060" cy="4486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C384C1-801A-00A7-7E44-E9D65F52E257}"/>
              </a:ext>
            </a:extLst>
          </p:cNvPr>
          <p:cNvSpPr/>
          <p:nvPr/>
        </p:nvSpPr>
        <p:spPr>
          <a:xfrm>
            <a:off x="3324224" y="3605213"/>
            <a:ext cx="600075" cy="4486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42BA88-6608-66B7-37A3-28A64BF5226C}"/>
              </a:ext>
            </a:extLst>
          </p:cNvPr>
          <p:cNvSpPr/>
          <p:nvPr/>
        </p:nvSpPr>
        <p:spPr>
          <a:xfrm>
            <a:off x="3324224" y="4195765"/>
            <a:ext cx="600075" cy="4486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ABDB3-18EF-9CD6-A6C5-ACFB83E92D70}"/>
              </a:ext>
            </a:extLst>
          </p:cNvPr>
          <p:cNvSpPr txBox="1"/>
          <p:nvPr/>
        </p:nvSpPr>
        <p:spPr>
          <a:xfrm>
            <a:off x="422053" y="5247391"/>
            <a:ext cx="5424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Prefer L_hybrid, which improves NLL without compromising sample quality</a:t>
            </a:r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04751-13E0-3014-7B91-CA221E51C97B}"/>
              </a:ext>
            </a:extLst>
          </p:cNvPr>
          <p:cNvSpPr txBox="1"/>
          <p:nvPr/>
        </p:nvSpPr>
        <p:spPr>
          <a:xfrm>
            <a:off x="10042919" y="1232253"/>
            <a:ext cx="1523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log-likelihood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075014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872F8-53C4-D03C-FB6C-2D324FE08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520D0-5C79-D63A-6B96-9952C34D7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Improving Sampling Speed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6927A-E09C-6177-C762-59727D4F23A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949730" cy="860896"/>
          </a:xfrm>
        </p:spPr>
        <p:txBody>
          <a:bodyPr/>
          <a:lstStyle/>
          <a:p>
            <a:r>
              <a:rPr lang="en-US" altLang="ko-KR"/>
              <a:t>Using arbitrary subsequence S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483D2F-040A-CB9E-002A-14946E5F9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20" y="597798"/>
            <a:ext cx="4205397" cy="6192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E2A8D4-45B1-990B-0AF9-B8D990F8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9" y="4609016"/>
            <a:ext cx="5420521" cy="1442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3ACEE2-C9C8-ED51-D941-D5E19D1822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46" t="14731"/>
          <a:stretch/>
        </p:blipFill>
        <p:spPr>
          <a:xfrm>
            <a:off x="1165938" y="1782495"/>
            <a:ext cx="3478633" cy="67765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1B24800-E87E-D477-4AA5-D0C02D2EB1C4}"/>
              </a:ext>
            </a:extLst>
          </p:cNvPr>
          <p:cNvSpPr txBox="1">
            <a:spLocks/>
          </p:cNvSpPr>
          <p:nvPr/>
        </p:nvSpPr>
        <p:spPr>
          <a:xfrm>
            <a:off x="465584" y="3706630"/>
            <a:ext cx="5949730" cy="860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DDIM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71D80-C682-2639-1029-85451779A735}"/>
              </a:ext>
            </a:extLst>
          </p:cNvPr>
          <p:cNvSpPr txBox="1"/>
          <p:nvPr/>
        </p:nvSpPr>
        <p:spPr>
          <a:xfrm>
            <a:off x="7091703" y="5944729"/>
            <a:ext cx="38753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Sampling steps: (25, 50, 100, 200, 400, 1000, 4000)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EBF9CD-6AD4-2402-F10A-9403A210AE4C}"/>
              </a:ext>
            </a:extLst>
          </p:cNvPr>
          <p:cNvSpPr/>
          <p:nvPr/>
        </p:nvSpPr>
        <p:spPr>
          <a:xfrm>
            <a:off x="7242800" y="642119"/>
            <a:ext cx="1510676" cy="40450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11F99B-9650-E8FC-8937-838816EFE5D0}"/>
              </a:ext>
            </a:extLst>
          </p:cNvPr>
          <p:cNvSpPr/>
          <p:nvPr/>
        </p:nvSpPr>
        <p:spPr>
          <a:xfrm>
            <a:off x="8864318" y="992901"/>
            <a:ext cx="1510676" cy="40450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A5C055-E7FE-6198-B67E-5647BE20F2D4}"/>
              </a:ext>
            </a:extLst>
          </p:cNvPr>
          <p:cNvSpPr/>
          <p:nvPr/>
        </p:nvSpPr>
        <p:spPr>
          <a:xfrm>
            <a:off x="8272295" y="1397401"/>
            <a:ext cx="351640" cy="4498209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D82B44-5370-C370-E4DB-87A8A1C70A09}"/>
              </a:ext>
            </a:extLst>
          </p:cNvPr>
          <p:cNvSpPr/>
          <p:nvPr/>
        </p:nvSpPr>
        <p:spPr>
          <a:xfrm rot="16200000">
            <a:off x="8750615" y="1444936"/>
            <a:ext cx="209550" cy="3225177"/>
          </a:xfrm>
          <a:prstGeom prst="rect">
            <a:avLst/>
          </a:prstGeom>
          <a:noFill/>
          <a:ln w="3175">
            <a:solidFill>
              <a:srgbClr val="2818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011CBA-82C6-71F6-E163-5141D1E6CF03}"/>
              </a:ext>
            </a:extLst>
          </p:cNvPr>
          <p:cNvSpPr/>
          <p:nvPr/>
        </p:nvSpPr>
        <p:spPr>
          <a:xfrm rot="16200000">
            <a:off x="8750616" y="3726616"/>
            <a:ext cx="209550" cy="3225177"/>
          </a:xfrm>
          <a:prstGeom prst="rect">
            <a:avLst/>
          </a:prstGeom>
          <a:noFill/>
          <a:ln w="3175">
            <a:solidFill>
              <a:srgbClr val="2818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05849-FFD6-B28E-9EED-0EB201AD5CA8}"/>
              </a:ext>
            </a:extLst>
          </p:cNvPr>
          <p:cNvSpPr txBox="1"/>
          <p:nvPr/>
        </p:nvSpPr>
        <p:spPr>
          <a:xfrm>
            <a:off x="870269" y="4137078"/>
            <a:ext cx="5424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non-Markovian, deterministic generating process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3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2F599-0E68-81F5-EF8B-434D0A39F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B6470C-6142-0F47-ABAB-E459B1FD2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Comparison to GANs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5DF24-1559-A26C-AD87-EB2BF414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68" y="2583640"/>
            <a:ext cx="4572877" cy="2257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0BEB76-8533-C606-8076-8863D8C610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88" r="11390" b="25321"/>
          <a:stretch/>
        </p:blipFill>
        <p:spPr>
          <a:xfrm>
            <a:off x="3386182" y="2033332"/>
            <a:ext cx="3881627" cy="4074120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4B3E80A-E6FC-3484-1D20-D0D43053D47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5"/>
          <a:srcRect l="50275" t="47169" r="-1014" b="9812"/>
          <a:stretch/>
        </p:blipFill>
        <p:spPr>
          <a:xfrm>
            <a:off x="767805" y="2145598"/>
            <a:ext cx="2194493" cy="1789754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DE5B74A-F6B0-B3C8-99E3-3E420CD43484}"/>
              </a:ext>
            </a:extLst>
          </p:cNvPr>
          <p:cNvSpPr txBox="1">
            <a:spLocks/>
          </p:cNvSpPr>
          <p:nvPr/>
        </p:nvSpPr>
        <p:spPr>
          <a:xfrm>
            <a:off x="146270" y="1602884"/>
            <a:ext cx="2959787" cy="860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/>
              <a:t>GAN</a:t>
            </a:r>
            <a:r>
              <a:rPr lang="ko-KR" altLang="en-US" sz="1800"/>
              <a:t> </a:t>
            </a:r>
            <a:r>
              <a:rPr lang="en-US" altLang="ko-KR" sz="1800"/>
              <a:t>(mode</a:t>
            </a:r>
            <a:r>
              <a:rPr lang="ko-KR" altLang="en-US" sz="1800"/>
              <a:t> </a:t>
            </a:r>
            <a:r>
              <a:rPr lang="en-US" altLang="ko-KR" sz="1800"/>
              <a:t>collapse)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775D655-A9CD-9ECF-293B-2D2409295861}"/>
              </a:ext>
            </a:extLst>
          </p:cNvPr>
          <p:cNvSpPr txBox="1">
            <a:spLocks/>
          </p:cNvSpPr>
          <p:nvPr/>
        </p:nvSpPr>
        <p:spPr>
          <a:xfrm>
            <a:off x="3820656" y="1602884"/>
            <a:ext cx="2551115" cy="3420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/>
              <a:t>Improved DDPM</a:t>
            </a:r>
          </a:p>
        </p:txBody>
      </p:sp>
    </p:spTree>
    <p:extLst>
      <p:ext uri="{BB962C8B-B14F-4D97-AF65-F5344CB8AC3E}">
        <p14:creationId xmlns:p14="http://schemas.microsoft.com/office/powerpoint/2010/main" val="3696934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9DCDE-E979-949B-E0ED-C31A513F0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25F90F-B518-4067-89B6-0B42074ED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Scaling Model Size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1ACE68-E74D-CED7-4366-3710E5AD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19" r="11427" b="61384"/>
          <a:stretch/>
        </p:blipFill>
        <p:spPr>
          <a:xfrm>
            <a:off x="689436" y="2165963"/>
            <a:ext cx="5007428" cy="3505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9DE2EA-B696-2244-81A2-FE0419D8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28" t="38617" r="9511" b="24255"/>
          <a:stretch/>
        </p:blipFill>
        <p:spPr>
          <a:xfrm>
            <a:off x="6271285" y="2275407"/>
            <a:ext cx="5231279" cy="339634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5E026E6-335E-0672-94FE-5BBC71503811}"/>
              </a:ext>
            </a:extLst>
          </p:cNvPr>
          <p:cNvSpPr txBox="1">
            <a:spLocks/>
          </p:cNvSpPr>
          <p:nvPr/>
        </p:nvSpPr>
        <p:spPr>
          <a:xfrm>
            <a:off x="2570156" y="1741356"/>
            <a:ext cx="1261616" cy="53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/>
              <a:t>FID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24127E4-E748-7620-45D3-6D7AACB9B6CC}"/>
              </a:ext>
            </a:extLst>
          </p:cNvPr>
          <p:cNvSpPr txBox="1">
            <a:spLocks/>
          </p:cNvSpPr>
          <p:nvPr/>
        </p:nvSpPr>
        <p:spPr>
          <a:xfrm>
            <a:off x="8535528" y="1741356"/>
            <a:ext cx="1392244" cy="429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/>
              <a:t>NLL</a:t>
            </a:r>
          </a:p>
        </p:txBody>
      </p:sp>
    </p:spTree>
    <p:extLst>
      <p:ext uri="{BB962C8B-B14F-4D97-AF65-F5344CB8AC3E}">
        <p14:creationId xmlns:p14="http://schemas.microsoft.com/office/powerpoint/2010/main" val="426709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823A3-7187-FC86-ED7E-BAFC2027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DC659A-51EE-7AA5-A76D-28A06540E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Conclusion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A5A0A8B-2DEA-1EC0-B307-6BEDCD146D80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000"/>
                  <a:t>Log-Likelihood improvement of DDPM</a:t>
                </a:r>
              </a:p>
              <a:p>
                <a:pPr lvl="1"/>
                <a:r>
                  <a:rPr lang="en-US" altLang="ko-KR" sz="2000"/>
                  <a:t>strategies: variance Interpolation,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h𝑦𝑏𝑟𝑖𝑑</m:t>
                        </m:r>
                      </m:sub>
                    </m:sSub>
                  </m:oMath>
                </a14:m>
                <a:r>
                  <a:rPr lang="en-US" altLang="ko-KR" sz="2000"/>
                  <a:t>, cosine noise schedule</a:t>
                </a:r>
              </a:p>
              <a:p>
                <a:r>
                  <a:rPr lang="en-US" altLang="ko-KR" sz="2000"/>
                  <a:t>Increased Sampling Speed</a:t>
                </a:r>
              </a:p>
              <a:p>
                <a:pPr lvl="1"/>
                <a:r>
                  <a:rPr lang="en-US" altLang="ko-KR" sz="2000"/>
                  <a:t>a new sampling variance</a:t>
                </a:r>
              </a:p>
              <a:p>
                <a:r>
                  <a:rPr lang="en-US" altLang="ko-KR" sz="2000"/>
                  <a:t>Comparison with GANs</a:t>
                </a:r>
              </a:p>
              <a:p>
                <a:pPr lvl="1"/>
                <a:r>
                  <a:rPr lang="en-US" altLang="ko-KR" sz="2000"/>
                  <a:t>Better recall, Superior mode coverage</a:t>
                </a:r>
              </a:p>
              <a:p>
                <a:r>
                  <a:rPr lang="en-US" altLang="ko-KR" sz="2000"/>
                  <a:t>Scaling Compute Improves Performance</a:t>
                </a:r>
              </a:p>
              <a:p>
                <a:endParaRPr lang="en-US" altLang="ko-KR" sz="2000"/>
              </a:p>
              <a:p>
                <a:r>
                  <a:rPr lang="en-US" altLang="ko-KR" sz="2000"/>
                  <a:t>Conclusion:</a:t>
                </a:r>
              </a:p>
              <a:p>
                <a:pPr lvl="1"/>
                <a:r>
                  <a:rPr lang="en-US" altLang="ko-KR" sz="2000"/>
                  <a:t>Faster sampling, better log-likelihood, better mode coverage than GAN, and scalable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A5A0A8B-2DEA-1EC0-B307-6BEDCD146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3"/>
                <a:stretch>
                  <a:fillRect l="-485" t="-5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33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3095AA-2AA4-91FB-EEA1-7662E75BE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Code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6DB8C4-032A-C401-77AE-177A94BD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48" y="1601782"/>
            <a:ext cx="6363553" cy="26309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D9362A-03D9-2AE4-FC81-A497E5611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72" y="1020431"/>
            <a:ext cx="4086864" cy="536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043DDD-5112-94F0-94F0-9532159F5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230" y="770879"/>
            <a:ext cx="3836972" cy="8309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7C22AA-06F7-7CE9-301C-2586A30B8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99" y="1716588"/>
            <a:ext cx="5526658" cy="1968543"/>
          </a:xfrm>
          <a:prstGeom prst="rect">
            <a:avLst/>
          </a:prstGeom>
        </p:spPr>
      </p:pic>
      <p:pic>
        <p:nvPicPr>
          <p:cNvPr id="4" name="그림 3" descr="라인, 스크린샷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4752E05-C12A-6311-17B7-0572E90C2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26" y="4277089"/>
            <a:ext cx="4041775" cy="24250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747755-84B4-6888-6F9F-D8B29AA925A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765" r="12412" b="24043"/>
          <a:stretch/>
        </p:blipFill>
        <p:spPr>
          <a:xfrm>
            <a:off x="4292534" y="4326240"/>
            <a:ext cx="3606932" cy="23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0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0F7CB-790A-2155-B6DD-4A4EBFAF4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7DAD68-3491-1FD8-18CB-1C69EE53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Code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ECD902-28B6-E5E4-42E7-7BC747AF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9" y="894422"/>
            <a:ext cx="3073452" cy="311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26EAE-F9A7-1465-A83D-39DB71406C87}"/>
                  </a:ext>
                </a:extLst>
              </p:cNvPr>
              <p:cNvSpPr txBox="1"/>
              <p:nvPr/>
            </p:nvSpPr>
            <p:spPr>
              <a:xfrm>
                <a:off x="3404394" y="861209"/>
                <a:ext cx="1756159" cy="374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26EAE-F9A7-1465-A83D-39DB71406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394" y="861209"/>
                <a:ext cx="1756159" cy="374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A6DA4E1-D2A1-C36E-751F-95D396981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23" y="1304708"/>
            <a:ext cx="4078067" cy="9570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544D06-6A88-DD25-782B-84E4662D8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17" y="3194357"/>
            <a:ext cx="5287854" cy="21294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DB7A9E-C007-79C7-FC5F-85AA9F8847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438" t="-1" r="32051" b="1398"/>
          <a:stretch/>
        </p:blipFill>
        <p:spPr>
          <a:xfrm>
            <a:off x="271117" y="2712624"/>
            <a:ext cx="1117601" cy="3433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467FE5-93FE-AFFE-CB54-966D9BB7B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194357"/>
            <a:ext cx="5640254" cy="30069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53C40E-7ACA-D828-CA16-5FFF56E58C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63" t="-37790"/>
          <a:stretch/>
        </p:blipFill>
        <p:spPr>
          <a:xfrm>
            <a:off x="6284686" y="2520970"/>
            <a:ext cx="668067" cy="4290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5D5B33-6192-CC09-271F-487128AA204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4329" t="-16728" b="-1"/>
          <a:stretch/>
        </p:blipFill>
        <p:spPr>
          <a:xfrm>
            <a:off x="1574005" y="2481026"/>
            <a:ext cx="2835654" cy="6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12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25062" y="2090523"/>
                <a:ext cx="6283506" cy="4476659"/>
              </a:xfrm>
              <a:prstGeom prst="rect">
                <a:avLst/>
              </a:prstGeom>
              <a:noFill/>
            </p:spPr>
            <p:txBody>
              <a:bodyPr wrap="square" lIns="91424" tIns="45712" rIns="91424" bIns="45712" rtlCol="0" anchor="t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>
                    <a:ea typeface="맑은 고딕"/>
                  </a:rPr>
                  <a:t>Introduction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>
                    <a:ea typeface="맑은 고딕"/>
                  </a:rPr>
                  <a:t>DDPM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>
                    <a:ea typeface="맑은 고딕"/>
                  </a:rPr>
                  <a:t>Improving the Log-likelihood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/>
                  <a:t>Learning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ko-KR" alt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 b="1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/>
                  <a:t>Cosine noise schedule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/>
                  <a:t>Reducing Gradient Noise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>
                    <a:ea typeface="맑은 고딕"/>
                  </a:rPr>
                  <a:t>Result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>
                    <a:ea typeface="맑은 고딕"/>
                  </a:rPr>
                  <a:t>Improving Sampling Speed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>
                    <a:ea typeface="맑은 고딕"/>
                  </a:rPr>
                  <a:t>Comparison to GANs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>
                    <a:ea typeface="맑은 고딕"/>
                  </a:rPr>
                  <a:t>Scaling Model Size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>
                    <a:ea typeface="맑은 고딕"/>
                  </a:rPr>
                  <a:t>Conclusion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>
                    <a:ea typeface="맑은 고딕"/>
                  </a:rPr>
                  <a:t>Code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062" y="2090523"/>
                <a:ext cx="6283506" cy="4476659"/>
              </a:xfrm>
              <a:prstGeom prst="rect">
                <a:avLst/>
              </a:prstGeom>
              <a:blipFill>
                <a:blip r:embed="rId3"/>
                <a:stretch>
                  <a:fillRect l="-388" b="-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9C31D3-38DB-DD9F-4418-713DCE0EB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2DCCF-A73C-7704-5205-0E28DF8D50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1396605"/>
          </a:xfrm>
        </p:spPr>
        <p:txBody>
          <a:bodyPr>
            <a:normAutofit/>
          </a:bodyPr>
          <a:lstStyle/>
          <a:p>
            <a:r>
              <a:rPr lang="en-US" altLang="ko-KR"/>
              <a:t>DDPM (Denoising Diffusion Probabilistic Models)</a:t>
            </a:r>
          </a:p>
          <a:p>
            <a:pPr lvl="1"/>
            <a:r>
              <a:rPr lang="en-US" altLang="ko-KR"/>
              <a:t>Using Gaussian distribution to add noise and perform denoising processes to generate high-quality samples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CFD9D-1C7E-27CE-6617-9181DB07711D}"/>
              </a:ext>
            </a:extLst>
          </p:cNvPr>
          <p:cNvSpPr txBox="1"/>
          <p:nvPr/>
        </p:nvSpPr>
        <p:spPr>
          <a:xfrm>
            <a:off x="5209256" y="2393741"/>
            <a:ext cx="6875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/>
              <a:t>Unclear whether it can compete with log-likelihood based models like VAE. </a:t>
            </a:r>
          </a:p>
          <a:p>
            <a:pPr marL="342900" indent="-342900">
              <a:buAutoNum type="arabicPeriod"/>
            </a:pPr>
            <a:r>
              <a:rPr lang="en-US" altLang="ko-KR" sz="1600"/>
              <a:t>The experimental results on high diversity images such as ImageNet 64x64 are ambiguous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239A4-9EF1-424B-848C-CE808F5363D1}"/>
              </a:ext>
            </a:extLst>
          </p:cNvPr>
          <p:cNvSpPr txBox="1"/>
          <p:nvPr/>
        </p:nvSpPr>
        <p:spPr>
          <a:xfrm>
            <a:off x="5209257" y="1976643"/>
            <a:ext cx="1531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0C14FC-F144-55FD-B5BD-FD7D7C5FE2D2}"/>
              </a:ext>
            </a:extLst>
          </p:cNvPr>
          <p:cNvSpPr txBox="1"/>
          <p:nvPr/>
        </p:nvSpPr>
        <p:spPr>
          <a:xfrm>
            <a:off x="5134108" y="3559810"/>
            <a:ext cx="251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Research Directions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C9BD0-9FD9-2918-2388-E7A82A404ABC}"/>
              </a:ext>
            </a:extLst>
          </p:cNvPr>
          <p:cNvSpPr txBox="1"/>
          <p:nvPr/>
        </p:nvSpPr>
        <p:spPr>
          <a:xfrm>
            <a:off x="5134108" y="3926601"/>
            <a:ext cx="7233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/>
              <a:t>Archiving competitive Log-Likelihood</a:t>
            </a:r>
          </a:p>
          <a:p>
            <a:pPr marL="342900" indent="-342900">
              <a:buAutoNum type="arabicPeriod"/>
            </a:pPr>
            <a:r>
              <a:rPr lang="en-US" altLang="ko-KR" sz="1600"/>
              <a:t>Sampling step strategy to DDIM</a:t>
            </a:r>
          </a:p>
          <a:p>
            <a:pPr marL="342900" indent="-342900">
              <a:buAutoNum type="arabicPeriod"/>
            </a:pPr>
            <a:r>
              <a:rPr lang="en-US" altLang="ko-KR" sz="1600"/>
              <a:t>Comparison with GANs</a:t>
            </a:r>
          </a:p>
          <a:p>
            <a:pPr marL="342900" indent="-342900">
              <a:buAutoNum type="arabicPeriod"/>
            </a:pPr>
            <a:r>
              <a:rPr lang="en-US" altLang="ko-KR" sz="1600"/>
              <a:t>Scaling training compute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4F0F8F-EBAC-2945-6EEB-37A2531F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3" y="2161309"/>
            <a:ext cx="4743673" cy="385994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8323C01-C85A-105D-2E32-90B9BA92C6A6}"/>
              </a:ext>
            </a:extLst>
          </p:cNvPr>
          <p:cNvSpPr/>
          <p:nvPr/>
        </p:nvSpPr>
        <p:spPr>
          <a:xfrm rot="5400000">
            <a:off x="7065144" y="4920343"/>
            <a:ext cx="551543" cy="1200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EE2943-98EC-CB11-8CB2-D14A422490B8}"/>
              </a:ext>
            </a:extLst>
          </p:cNvPr>
          <p:cNvSpPr txBox="1"/>
          <p:nvPr/>
        </p:nvSpPr>
        <p:spPr>
          <a:xfrm>
            <a:off x="5620310" y="5883318"/>
            <a:ext cx="3441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/>
              <a:t>Improved DDPM</a:t>
            </a:r>
          </a:p>
        </p:txBody>
      </p:sp>
    </p:spTree>
    <p:extLst>
      <p:ext uri="{BB962C8B-B14F-4D97-AF65-F5344CB8AC3E}">
        <p14:creationId xmlns:p14="http://schemas.microsoft.com/office/powerpoint/2010/main" val="72755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577A6-3535-8224-BD28-C8BAC8222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7A9F0C-3C3F-029D-9121-2995DA3CD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DDPM</a:t>
            </a:r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F77D2-0F65-354E-F78F-0F31F3CF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718" y="548680"/>
            <a:ext cx="6560996" cy="165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9B76F5-15C0-2075-6EB0-26BA8F639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18" y="4084139"/>
            <a:ext cx="4117854" cy="322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4C3DEE-9067-D3FB-7F95-8F40D39D6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618" y="4687236"/>
            <a:ext cx="4117854" cy="3102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240EC-7836-9A39-12F5-B2CCCABC3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277" y="4687236"/>
            <a:ext cx="4054193" cy="314628"/>
          </a:xfrm>
          <a:prstGeom prst="rect">
            <a:avLst/>
          </a:prstGeom>
        </p:spPr>
      </p:pic>
      <p:pic>
        <p:nvPicPr>
          <p:cNvPr id="2062" name="Picture 14" descr="DDPM: Denoising Diffusion Probabilistic Model">
            <a:extLst>
              <a:ext uri="{FF2B5EF4-FFF2-40B4-BE49-F238E27FC236}">
                <a16:creationId xmlns:a16="http://schemas.microsoft.com/office/drawing/2014/main" id="{2D261016-EF32-5C81-A6F4-6BFFF48AA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0" y="2134446"/>
            <a:ext cx="5995947" cy="15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665284BE-A3CB-E458-1518-392107D6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16" y="2097581"/>
            <a:ext cx="5747514" cy="239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4B61E9FD-DF76-A20F-DEE7-25CC10645A35}"/>
              </a:ext>
            </a:extLst>
          </p:cNvPr>
          <p:cNvSpPr txBox="1">
            <a:spLocks/>
          </p:cNvSpPr>
          <p:nvPr/>
        </p:nvSpPr>
        <p:spPr>
          <a:xfrm>
            <a:off x="269982" y="659319"/>
            <a:ext cx="5339471" cy="897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Forward/</a:t>
            </a:r>
          </a:p>
          <a:p>
            <a:pPr marL="0" indent="0">
              <a:buNone/>
            </a:pPr>
            <a:r>
              <a:rPr lang="en-US" altLang="ko-KR"/>
              <a:t> Reverse Process</a:t>
            </a:r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9742D10-174B-F025-436E-AD6BF0A94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4052" y="5356517"/>
            <a:ext cx="2676525" cy="6381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AE9221-9D35-66FA-2C89-5506249A8562}"/>
              </a:ext>
            </a:extLst>
          </p:cNvPr>
          <p:cNvSpPr/>
          <p:nvPr/>
        </p:nvSpPr>
        <p:spPr>
          <a:xfrm>
            <a:off x="7987995" y="5258163"/>
            <a:ext cx="3228637" cy="84252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2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DE9C5-1C4D-1F12-DB9E-DEDA06BE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14A9F7F-3607-E379-87A4-177714F59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DDPM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65A6104-B79C-E6DE-31C0-C6B3EE2D6536}"/>
              </a:ext>
            </a:extLst>
          </p:cNvPr>
          <p:cNvSpPr txBox="1">
            <a:spLocks/>
          </p:cNvSpPr>
          <p:nvPr/>
        </p:nvSpPr>
        <p:spPr>
          <a:xfrm>
            <a:off x="407369" y="685799"/>
            <a:ext cx="5339471" cy="897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Loss Term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CF1C2-C03D-D0A8-C353-7085A369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61" y="1119718"/>
            <a:ext cx="11154217" cy="691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F2B5F0-CBE6-B14F-8480-06ED55C27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339" y="3026510"/>
            <a:ext cx="7949337" cy="5907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2D91EC-D0DB-E467-A5DA-5EE31FF740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5966" r="28004"/>
          <a:stretch/>
        </p:blipFill>
        <p:spPr>
          <a:xfrm>
            <a:off x="2247967" y="2207464"/>
            <a:ext cx="5120142" cy="561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894B64-7004-83AE-34B8-A152B080A9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449" t="-12977" r="31683"/>
          <a:stretch/>
        </p:blipFill>
        <p:spPr>
          <a:xfrm>
            <a:off x="6842225" y="4040623"/>
            <a:ext cx="2049962" cy="5939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C70B13-AEE4-D1BE-E5EB-942589B328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328" t="-30840" r="29519" b="-1"/>
          <a:stretch/>
        </p:blipFill>
        <p:spPr>
          <a:xfrm>
            <a:off x="6749938" y="4677874"/>
            <a:ext cx="2572652" cy="6797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8610D3-F4BE-240A-334D-9118E887C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775" y="6141881"/>
            <a:ext cx="5639587" cy="4382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BAA18F-0FB7-7616-97C6-95E3A20F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994" r="15733"/>
          <a:stretch/>
        </p:blipFill>
        <p:spPr>
          <a:xfrm>
            <a:off x="7925654" y="2281353"/>
            <a:ext cx="872858" cy="48430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E2F43A-0F93-2B77-AA79-B5612F254D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120" r="1"/>
          <a:stretch/>
        </p:blipFill>
        <p:spPr>
          <a:xfrm>
            <a:off x="8953349" y="2281353"/>
            <a:ext cx="1129327" cy="4843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E30464-EECA-E1FE-FE62-CC1319BA318C}"/>
              </a:ext>
            </a:extLst>
          </p:cNvPr>
          <p:cNvSpPr/>
          <p:nvPr/>
        </p:nvSpPr>
        <p:spPr>
          <a:xfrm>
            <a:off x="6718300" y="1028700"/>
            <a:ext cx="3352800" cy="848198"/>
          </a:xfrm>
          <a:prstGeom prst="rect">
            <a:avLst/>
          </a:prstGeom>
          <a:solidFill>
            <a:srgbClr val="FFFF9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BFD8BE-0A88-4E79-10FD-5EBF0AAA55C3}"/>
              </a:ext>
            </a:extLst>
          </p:cNvPr>
          <p:cNvSpPr/>
          <p:nvPr/>
        </p:nvSpPr>
        <p:spPr>
          <a:xfrm>
            <a:off x="1948971" y="2906623"/>
            <a:ext cx="3121382" cy="848198"/>
          </a:xfrm>
          <a:prstGeom prst="rect">
            <a:avLst/>
          </a:prstGeom>
          <a:solidFill>
            <a:srgbClr val="FFFF9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22FB92-1427-0621-B9E9-BD2788582751}"/>
              </a:ext>
            </a:extLst>
          </p:cNvPr>
          <p:cNvSpPr/>
          <p:nvPr/>
        </p:nvSpPr>
        <p:spPr>
          <a:xfrm>
            <a:off x="2093130" y="2219046"/>
            <a:ext cx="1043451" cy="572549"/>
          </a:xfrm>
          <a:prstGeom prst="rect">
            <a:avLst/>
          </a:prstGeom>
          <a:solidFill>
            <a:srgbClr val="FFFF9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B951DD8-B396-505E-851E-95F768270F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385" r="77020"/>
          <a:stretch/>
        </p:blipFill>
        <p:spPr>
          <a:xfrm>
            <a:off x="3904779" y="4251648"/>
            <a:ext cx="1165574" cy="4387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E1D9D72-D150-76D8-5068-88D7FF00223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14322" r="81814"/>
          <a:stretch/>
        </p:blipFill>
        <p:spPr>
          <a:xfrm>
            <a:off x="3904779" y="4787655"/>
            <a:ext cx="971611" cy="5939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B0C6E98-7B1E-8405-24AE-4CFB73A3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090" t="4193" r="16902" b="1"/>
          <a:stretch/>
        </p:blipFill>
        <p:spPr>
          <a:xfrm>
            <a:off x="5954163" y="4106169"/>
            <a:ext cx="795534" cy="56600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33D6A01-FB18-A159-1274-2B4C0A76C5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604" t="11106" r="6673" b="-6913"/>
          <a:stretch/>
        </p:blipFill>
        <p:spPr>
          <a:xfrm>
            <a:off x="5954163" y="4841463"/>
            <a:ext cx="693420" cy="5660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993763-C2F5-B68D-D91D-689AB53DD717}"/>
              </a:ext>
            </a:extLst>
          </p:cNvPr>
          <p:cNvSpPr/>
          <p:nvPr/>
        </p:nvSpPr>
        <p:spPr>
          <a:xfrm>
            <a:off x="5829985" y="4156554"/>
            <a:ext cx="941775" cy="436677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D8DE37-D562-BF11-7B3D-47A946229257}"/>
              </a:ext>
            </a:extLst>
          </p:cNvPr>
          <p:cNvSpPr/>
          <p:nvPr/>
        </p:nvSpPr>
        <p:spPr>
          <a:xfrm>
            <a:off x="5829985" y="4841463"/>
            <a:ext cx="941775" cy="436677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ADD08-0008-8D8A-2F96-A13E749D2C1B}"/>
              </a:ext>
            </a:extLst>
          </p:cNvPr>
          <p:cNvSpPr/>
          <p:nvPr/>
        </p:nvSpPr>
        <p:spPr>
          <a:xfrm>
            <a:off x="7927326" y="3073266"/>
            <a:ext cx="1623074" cy="47665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4CFD6C-C006-4DEB-60CD-B80C92E8AAC3}"/>
              </a:ext>
            </a:extLst>
          </p:cNvPr>
          <p:cNvSpPr/>
          <p:nvPr/>
        </p:nvSpPr>
        <p:spPr>
          <a:xfrm>
            <a:off x="3565524" y="2545228"/>
            <a:ext cx="173051" cy="273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A197DDA-1471-D4D2-342A-CFA3FCA864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299" t="66888" r="79055" b="-1"/>
          <a:stretch/>
        </p:blipFill>
        <p:spPr>
          <a:xfrm>
            <a:off x="3565524" y="2446293"/>
            <a:ext cx="188119" cy="1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7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6EEA2-2AAD-AA47-F512-259F50E3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28EEBA-6475-DEAE-FCBA-9EAF6E998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Improving the Log-likelihood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71909-85D9-20D9-ABEE-AC1E3EF78F3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4939410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Evaluation Metrics for Generative Models</a:t>
            </a:r>
          </a:p>
          <a:p>
            <a:pPr lvl="1"/>
            <a:r>
              <a:rPr lang="en-US" altLang="ko-KR" sz="1800"/>
              <a:t>A lower score on both indicates better performance.</a:t>
            </a:r>
          </a:p>
          <a:p>
            <a:pPr marL="457200" lvl="1" indent="0">
              <a:buNone/>
            </a:pPr>
            <a:endParaRPr lang="en-US" altLang="ko-KR" sz="1800"/>
          </a:p>
          <a:p>
            <a:pPr lvl="1"/>
            <a:r>
              <a:rPr lang="en-US" altLang="ko-KR"/>
              <a:t>FID (Frechet Inception Distance)</a:t>
            </a:r>
          </a:p>
          <a:p>
            <a:pPr lvl="2"/>
            <a:r>
              <a:rPr lang="en-US" altLang="ko-KR"/>
              <a:t>Compare the feature distributions of generated images and real images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en-US" altLang="ko-KR"/>
              <a:t>NLL (Negative Log-Likelihood)</a:t>
            </a:r>
          </a:p>
          <a:p>
            <a:pPr lvl="2"/>
            <a:r>
              <a:rPr lang="en-US" altLang="ko-KR"/>
              <a:t>Evaluate how well the model approximates the real data distribution</a:t>
            </a:r>
          </a:p>
          <a:p>
            <a:pPr lvl="2"/>
            <a:r>
              <a:rPr lang="en-US" altLang="ko-KR"/>
              <a:t>Inportance</a:t>
            </a:r>
          </a:p>
          <a:p>
            <a:pPr lvl="3"/>
            <a:r>
              <a:rPr lang="en-US" altLang="ko-KR"/>
              <a:t>Metrics commonly used in generative modeling.</a:t>
            </a:r>
          </a:p>
          <a:p>
            <a:pPr lvl="3"/>
            <a:r>
              <a:rPr lang="en-US" altLang="ko-KR"/>
              <a:t>A good NLL indicates that the model captures the modes of the data distribution well.</a:t>
            </a:r>
          </a:p>
          <a:p>
            <a:pPr lvl="3"/>
            <a:r>
              <a:rPr lang="en-US" altLang="ko-KR"/>
              <a:t>Henighan et al. observed improvements in sample quality and feature representation.</a:t>
            </a:r>
          </a:p>
          <a:p>
            <a:pPr lvl="3"/>
            <a:endParaRPr lang="en-US" altLang="ko-K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1823B0-F5DC-2EAE-539D-47BB1885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42" y="2530880"/>
            <a:ext cx="6184756" cy="70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51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8923B-6C5E-2ED4-149B-C81ABE16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3CD39200-905E-115C-3792-961F23380A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Improving the Log-likelihood – </a:t>
                </a:r>
                <a:r>
                  <a:rPr lang="en-US" altLang="ko-KR" sz="2000"/>
                  <a:t>Learning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3CD39200-905E-115C-3792-961F23380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8889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E0B3C486-6BC2-B530-2E98-FDDB176FC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741" y="873111"/>
            <a:ext cx="2275870" cy="5426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3E7A26-1431-0FF5-9C44-3CD369B5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467" y="928875"/>
            <a:ext cx="4706286" cy="365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D3ED89-E0A2-D511-32B9-BBAA4D093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606" y="2462887"/>
            <a:ext cx="4086864" cy="25578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C32F3D-2CF4-DD44-6EAE-FFE1B9A78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2727" y="2377674"/>
            <a:ext cx="3940731" cy="25683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058C52-4E45-7B3F-E6AA-845666180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429" y="5127974"/>
            <a:ext cx="4086864" cy="536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FBCC18F-77C0-16B7-08F1-AD63AE022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5702" y="5927388"/>
            <a:ext cx="3073452" cy="3113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83BAE7-5425-DEA3-E0B1-9911292684AA}"/>
              </a:ext>
            </a:extLst>
          </p:cNvPr>
          <p:cNvSpPr txBox="1"/>
          <p:nvPr/>
        </p:nvSpPr>
        <p:spPr>
          <a:xfrm>
            <a:off x="1405689" y="2052284"/>
            <a:ext cx="3917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Reason for similar sample quality</a:t>
            </a:r>
            <a:endParaRPr lang="ko-KR" altLang="en-US"/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541E1124-436B-7FAA-28A0-FB290477E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66"/>
          <a:stretch/>
        </p:blipFill>
        <p:spPr bwMode="auto">
          <a:xfrm>
            <a:off x="222389" y="635188"/>
            <a:ext cx="3917477" cy="102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151E2DF-4A35-B9EC-9BFD-7A34E8738E57}"/>
              </a:ext>
            </a:extLst>
          </p:cNvPr>
          <p:cNvSpPr txBox="1"/>
          <p:nvPr/>
        </p:nvSpPr>
        <p:spPr>
          <a:xfrm>
            <a:off x="6303515" y="20533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Loss term (VLB; Variational Lower Bound) per step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4C9BB-7E6C-F28D-579C-B43B1F695B1E}"/>
                  </a:ext>
                </a:extLst>
              </p:cNvPr>
              <p:cNvSpPr txBox="1"/>
              <p:nvPr/>
            </p:nvSpPr>
            <p:spPr>
              <a:xfrm>
                <a:off x="6892727" y="5894175"/>
                <a:ext cx="1756159" cy="374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4C9BB-7E6C-F28D-579C-B43B1F695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27" y="5894175"/>
                <a:ext cx="1756159" cy="3745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>
            <a:extLst>
              <a:ext uri="{FF2B5EF4-FFF2-40B4-BE49-F238E27FC236}">
                <a16:creationId xmlns:a16="http://schemas.microsoft.com/office/drawing/2014/main" id="{BB946B82-C51A-C5CA-F754-A5A78DD755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37" y="6437960"/>
            <a:ext cx="3849992" cy="299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DB0B84-AF5F-2331-393F-89664AC7D72C}"/>
                  </a:ext>
                </a:extLst>
              </p:cNvPr>
              <p:cNvSpPr txBox="1"/>
              <p:nvPr/>
            </p:nvSpPr>
            <p:spPr>
              <a:xfrm>
                <a:off x="1405689" y="5202625"/>
                <a:ext cx="25738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b="1"/>
                  <a:t>Learning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ko-KR" altLang="en-US" sz="1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b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DB0B84-AF5F-2331-393F-89664AC7D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89" y="5202625"/>
                <a:ext cx="2573804" cy="369332"/>
              </a:xfrm>
              <a:prstGeom prst="rect">
                <a:avLst/>
              </a:prstGeom>
              <a:blipFill>
                <a:blip r:embed="rId13"/>
                <a:stretch>
                  <a:fillRect l="-1659" t="-118033" b="-185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7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D3E0-4D14-21CB-77C1-D6826D0B2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514EC95-4AA1-D163-AB13-57CE79008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Improving the Log-likelihood – </a:t>
            </a:r>
            <a:r>
              <a:rPr lang="en-US" altLang="ko-KR" sz="2000"/>
              <a:t>Cosine noise schedule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BC5BD-16D5-89D2-9F98-2AC7C21686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992"/>
          <a:stretch/>
        </p:blipFill>
        <p:spPr>
          <a:xfrm>
            <a:off x="21033" y="1168115"/>
            <a:ext cx="5604628" cy="1110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D3E9FA-CF81-6E8C-159F-659FF7B3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73" y="2935702"/>
            <a:ext cx="4889655" cy="33139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A4CE0C-83D4-8970-1DAB-507F62E6F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173" y="1351992"/>
            <a:ext cx="5128460" cy="11105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F12098-9240-DA3F-2826-EFFD7CD58B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65" r="12412" b="24043"/>
          <a:stretch/>
        </p:blipFill>
        <p:spPr>
          <a:xfrm>
            <a:off x="7082974" y="2782731"/>
            <a:ext cx="4134273" cy="27232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92A58D-9C09-BE67-8298-AAE58B10C54E}"/>
              </a:ext>
            </a:extLst>
          </p:cNvPr>
          <p:cNvSpPr txBox="1"/>
          <p:nvPr/>
        </p:nvSpPr>
        <p:spPr>
          <a:xfrm>
            <a:off x="5625661" y="614581"/>
            <a:ext cx="4406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Cosine noise schedule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66934C-64F8-B093-03CF-68CB2185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578" y="705699"/>
            <a:ext cx="3360799" cy="262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0240D6-6A2D-CFCF-6664-77DB8E2D3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578" y="1096563"/>
            <a:ext cx="3123055" cy="23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9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B875-E0C7-D982-B8F1-AFDD08A03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3DC6AC4-F7EA-6177-9AFE-09430CCA9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Improving the Log-likelihood – </a:t>
            </a:r>
            <a:r>
              <a:rPr lang="en-US" altLang="ko-KR" sz="2000"/>
              <a:t>Reducing Gradient Noise</a:t>
            </a:r>
            <a:endParaRPr lang="en-US" altLang="ko-KR"/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666D7D90-0D51-6DCD-9529-AFAD00F08A4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372798" y="5489377"/>
            <a:ext cx="6249767" cy="661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F0AE2F-8B84-C365-3777-27107A668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512" y="1910287"/>
            <a:ext cx="3613027" cy="24609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DE9F9D-BAEF-2666-7919-9B9711954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83" y="1765775"/>
            <a:ext cx="4338563" cy="28374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5F83E8-CDC2-0FF3-E2C7-6521D5715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21" y="1166708"/>
            <a:ext cx="3613027" cy="366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82E3A8-3735-C0F7-2C4A-1522C40F1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682" y="1765775"/>
            <a:ext cx="3694318" cy="2407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EE8034-A6B6-AEA3-23FA-0C54108117EE}"/>
              </a:ext>
            </a:extLst>
          </p:cNvPr>
          <p:cNvSpPr txBox="1"/>
          <p:nvPr/>
        </p:nvSpPr>
        <p:spPr>
          <a:xfrm>
            <a:off x="5024559" y="4911117"/>
            <a:ext cx="5803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/>
              <a:t>Reducing gradient noise – Importance</a:t>
            </a:r>
            <a:r>
              <a:rPr lang="ko-KR" altLang="en-US" b="1"/>
              <a:t> </a:t>
            </a:r>
            <a:r>
              <a:rPr lang="en-US" altLang="ko-KR" b="1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1222011008"/>
      </p:ext>
    </p:extLst>
  </p:cSld>
  <p:clrMapOvr>
    <a:masterClrMapping/>
  </p:clrMapOvr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4" ma:contentTypeDescription="새 문서를 만듭니다." ma:contentTypeScope="" ma:versionID="e49ebe63c0896c2e36ef0086ede6a682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92928bc7e504fa55e9aab72ad0a9b45b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2017F-0B6A-4A33-80A3-869CB6EB1969}">
  <ds:schemaRefs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22581f4f-6acc-462e-a804-5f53744ac231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24C1D3D-50EF-4133-86ED-C0D3951A3D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15511</TotalTime>
  <Words>2101</Words>
  <Application>Microsoft Office PowerPoint</Application>
  <PresentationFormat>와이드스크린</PresentationFormat>
  <Paragraphs>266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32" baseType="lpstr">
      <vt:lpstr>fkGroteskNeue</vt:lpstr>
      <vt:lpstr>KaTeX_AMS</vt:lpstr>
      <vt:lpstr>KaTeX_Main</vt:lpstr>
      <vt:lpstr>KaTeX_Math</vt:lpstr>
      <vt:lpstr>var(--font-berkeley-mono)</vt:lpstr>
      <vt:lpstr>var(--font-fk-grotesk)</vt:lpstr>
      <vt:lpstr>맑은 고딕</vt:lpstr>
      <vt:lpstr>Arial</vt:lpstr>
      <vt:lpstr>Arial Black</vt:lpstr>
      <vt:lpstr>Cambria Math</vt:lpstr>
      <vt:lpstr>Lato Light</vt:lpstr>
      <vt:lpstr>Times New Roman</vt:lpstr>
      <vt:lpstr>Wingdings</vt:lpstr>
      <vt:lpstr>PPT-Doomin Style</vt:lpstr>
      <vt:lpstr>4_PPT-Doomin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518</cp:revision>
  <cp:lastPrinted>2015-03-27T06:32:35Z</cp:lastPrinted>
  <dcterms:created xsi:type="dcterms:W3CDTF">2013-03-09T07:47:17Z</dcterms:created>
  <dcterms:modified xsi:type="dcterms:W3CDTF">2025-02-18T01:03:40Z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